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0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32" autoAdjust="0"/>
    <p:restoredTop sz="94593"/>
  </p:normalViewPr>
  <p:slideViewPr>
    <p:cSldViewPr snapToGrid="0" snapToObjects="1">
      <p:cViewPr varScale="1">
        <p:scale>
          <a:sx n="89" d="100"/>
          <a:sy n="89" d="100"/>
        </p:scale>
        <p:origin x="28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6171C-6C02-41F2-841A-16E3B7C9FAF6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08A04-4F30-4D14-A4A3-903948F17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101097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6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87629"/>
            <a:ext cx="3932237" cy="3273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35042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13510" y="807031"/>
            <a:ext cx="115683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13510" y="2267527"/>
            <a:ext cx="11568343" cy="3952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115674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510" y="807031"/>
            <a:ext cx="11568343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10" y="2267527"/>
            <a:ext cx="11568343" cy="3952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51251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22506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510" y="807031"/>
            <a:ext cx="11568343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96018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5868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7472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098632"/>
            <a:ext cx="5157787" cy="29973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227472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3098632"/>
            <a:ext cx="5183188" cy="29973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157654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510" y="807031"/>
            <a:ext cx="11568343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139896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176832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6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87629"/>
            <a:ext cx="3932237" cy="3273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47135" y="6480676"/>
            <a:ext cx="11497733" cy="37732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 baseline="0">
                <a:solidFill>
                  <a:schemeClr val="bg1"/>
                </a:solidFill>
              </a:defRPr>
            </a:lvl1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US" dirty="0"/>
              <a:t>Department or Office Name</a:t>
            </a:r>
          </a:p>
        </p:txBody>
      </p:sp>
    </p:spTree>
    <p:extLst>
      <p:ext uri="{BB962C8B-B14F-4D97-AF65-F5344CB8AC3E}">
        <p14:creationId xmlns:p14="http://schemas.microsoft.com/office/powerpoint/2010/main" val="122383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9678"/>
            <a:ext cx="12192000" cy="5747652"/>
          </a:xfrm>
          <a:prstGeom prst="rect">
            <a:avLst/>
          </a:prstGeom>
          <a:solidFill>
            <a:srgbClr val="0C2340">
              <a:alpha val="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0" y="6426926"/>
            <a:ext cx="12192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0" y="3"/>
            <a:ext cx="12192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8592"/>
            <a:ext cx="12192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6420395"/>
            <a:ext cx="12192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3768" y="134214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49AB2-3694-EC44-96CD-D4B4E5998FBA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2627613-58B0-1B4B-8093-8AF8E2745F9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58" y="192196"/>
            <a:ext cx="2924219" cy="24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55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ortal.arc.utsa.edu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124734" y="4652790"/>
            <a:ext cx="4800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26000"/>
                </a:solidFill>
                <a:latin typeface="Helvetica"/>
                <a:cs typeface="Helvetica"/>
              </a:rPr>
              <a:t>ARC Onboarding Training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24733" y="5022125"/>
            <a:ext cx="4800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26000"/>
                </a:solidFill>
                <a:latin typeface="Helvetica"/>
                <a:cs typeface="Helvetica"/>
              </a:rPr>
              <a:t>Using the ARC with VS Code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850" y="3849904"/>
            <a:ext cx="3624072" cy="658368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6928607" y="3849907"/>
            <a:ext cx="0" cy="1420959"/>
          </a:xfrm>
          <a:prstGeom prst="line">
            <a:avLst/>
          </a:prstGeom>
          <a:ln w="25400">
            <a:solidFill>
              <a:srgbClr val="F15A2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58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D0F35-DA13-F28B-C330-C8F4F9A2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SSH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18B2D-A2CE-C756-347B-243227E80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need to confirm that you have SSH keys generated on your system</a:t>
            </a:r>
          </a:p>
          <a:p>
            <a:r>
              <a:rPr lang="en-US" dirty="0"/>
              <a:t>Run </a:t>
            </a:r>
            <a:r>
              <a:rPr lang="en-US" dirty="0">
                <a:latin typeface="Consolas" panose="020B0609020204030204" pitchFamily="49" charset="0"/>
              </a:rPr>
              <a:t>ssh-keygen</a:t>
            </a:r>
            <a:r>
              <a:rPr lang="en-US" dirty="0"/>
              <a:t> in your local terminal to begin</a:t>
            </a:r>
          </a:p>
          <a:p>
            <a:pPr lvl="1"/>
            <a:r>
              <a:rPr lang="en-US" dirty="0"/>
              <a:t>Preferably save this in your </a:t>
            </a:r>
            <a:r>
              <a:rPr lang="en-US" dirty="0">
                <a:latin typeface="Consolas" panose="020B0609020204030204" pitchFamily="49" charset="0"/>
              </a:rPr>
              <a:t>~/.ssh</a:t>
            </a:r>
            <a:r>
              <a:rPr lang="en-US" dirty="0"/>
              <a:t> folder</a:t>
            </a:r>
          </a:p>
          <a:p>
            <a:r>
              <a:rPr lang="en-US" dirty="0"/>
              <a:t>Create a config file in your local ssh directory</a:t>
            </a:r>
          </a:p>
          <a:p>
            <a:pPr lvl="1"/>
            <a:r>
              <a:rPr lang="en-US" dirty="0"/>
              <a:t>The path should look like </a:t>
            </a:r>
            <a:r>
              <a:rPr lang="en-US" dirty="0">
                <a:latin typeface="Consolas" panose="020B0609020204030204" pitchFamily="49" charset="0"/>
              </a:rPr>
              <a:t>~/.ssh/config</a:t>
            </a:r>
          </a:p>
          <a:p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35A4E-A31C-376D-4B41-BECC74DBE1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UTS</a:t>
            </a:r>
          </a:p>
        </p:txBody>
      </p:sp>
    </p:spTree>
    <p:extLst>
      <p:ext uri="{BB962C8B-B14F-4D97-AF65-F5344CB8AC3E}">
        <p14:creationId xmlns:p14="http://schemas.microsoft.com/office/powerpoint/2010/main" val="357918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63951-42AF-642C-C6E4-A39528268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75CA4-9E6F-CA5A-06ED-D357BADB9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10" y="807031"/>
            <a:ext cx="11568343" cy="1325563"/>
          </a:xfrm>
        </p:spPr>
        <p:txBody>
          <a:bodyPr>
            <a:normAutofit/>
          </a:bodyPr>
          <a:lstStyle/>
          <a:p>
            <a:r>
              <a:rPr lang="en-US" dirty="0"/>
              <a:t>SSH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41D19-D72F-8E0B-D164-4FC4CE454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/>
          <a:p>
            <a:r>
              <a:rPr lang="en-US" sz="2600" dirty="0"/>
              <a:t>Then open the file and paste the following image</a:t>
            </a:r>
          </a:p>
          <a:p>
            <a:r>
              <a:rPr lang="en-US" sz="2600" dirty="0"/>
              <a:t>Replace the arguments inside []s with your information</a:t>
            </a:r>
          </a:p>
          <a:p>
            <a:pPr lvl="1"/>
            <a:r>
              <a:rPr lang="en-US" sz="2600" dirty="0"/>
              <a:t>For example, if your user id is xyz987 you would replace [abc123] with xyz987</a:t>
            </a:r>
          </a:p>
          <a:p>
            <a:endParaRPr lang="en-US" sz="2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06B796-1AC1-F16C-71CE-3135FB628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699" y="1825625"/>
            <a:ext cx="4742602" cy="4351338"/>
          </a:xfrm>
          <a:prstGeom prst="rect">
            <a:avLst/>
          </a:prstGeom>
          <a:noFill/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38A02-5BC0-97AC-A0FF-43C3CE5D83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7135" y="6480676"/>
            <a:ext cx="11497733" cy="377324"/>
          </a:xfrm>
        </p:spPr>
        <p:txBody>
          <a:bodyPr>
            <a:normAutofit/>
          </a:bodyPr>
          <a:lstStyle/>
          <a:p>
            <a:r>
              <a:rPr lang="en-US" dirty="0"/>
              <a:t>UTS</a:t>
            </a:r>
          </a:p>
        </p:txBody>
      </p:sp>
    </p:spTree>
    <p:extLst>
      <p:ext uri="{BB962C8B-B14F-4D97-AF65-F5344CB8AC3E}">
        <p14:creationId xmlns:p14="http://schemas.microsoft.com/office/powerpoint/2010/main" val="20000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874CA-F270-626B-FB98-5EF0A0200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Keys to ARC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4B22F-E14A-78E3-2629-B19CCD03D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</a:t>
            </a:r>
            <a:r>
              <a:rPr lang="en-US" dirty="0">
                <a:latin typeface="Consolas" panose="020B0609020204030204" pitchFamily="49" charset="0"/>
              </a:rPr>
              <a:t>arc-login</a:t>
            </a:r>
            <a:r>
              <a:rPr lang="en-US" dirty="0"/>
              <a:t> in the terminal</a:t>
            </a:r>
          </a:p>
          <a:p>
            <a:r>
              <a:rPr lang="en-US" dirty="0"/>
              <a:t>Then run </a:t>
            </a:r>
            <a:r>
              <a:rPr lang="en-US" dirty="0">
                <a:latin typeface="Consolas" panose="020B0609020204030204" pitchFamily="49" charset="0"/>
              </a:rPr>
              <a:t>nano /home/[abc123]/.ssh/</a:t>
            </a:r>
            <a:r>
              <a:rPr lang="en-US" dirty="0" err="1">
                <a:latin typeface="Consolas" panose="020B0609020204030204" pitchFamily="49" charset="0"/>
              </a:rPr>
              <a:t>authorized_keys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Copy the contents of the public key you just created, add it to this file, and save it</a:t>
            </a:r>
          </a:p>
          <a:p>
            <a:pPr lvl="1"/>
            <a:r>
              <a:rPr lang="en-US" dirty="0"/>
              <a:t>Be careful not to remove the key that is already in there!</a:t>
            </a:r>
          </a:p>
          <a:p>
            <a:endParaRPr lang="en-US" dirty="0"/>
          </a:p>
          <a:p>
            <a:r>
              <a:rPr lang="en-US" dirty="0"/>
              <a:t>If you need to find your public key run </a:t>
            </a:r>
            <a:r>
              <a:rPr lang="en-US" dirty="0">
                <a:latin typeface="Consolas" panose="020B0609020204030204" pitchFamily="49" charset="0"/>
              </a:rPr>
              <a:t>cat ~/.ssh/myKey.pub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4992FE-AA51-567B-536C-AB8218ECA3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UTS</a:t>
            </a:r>
          </a:p>
        </p:txBody>
      </p:sp>
    </p:spTree>
    <p:extLst>
      <p:ext uri="{BB962C8B-B14F-4D97-AF65-F5344CB8AC3E}">
        <p14:creationId xmlns:p14="http://schemas.microsoft.com/office/powerpoint/2010/main" val="304916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1ACC8-92A2-C2B4-3C52-7B67C31FA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10" y="807031"/>
            <a:ext cx="11568343" cy="1325563"/>
          </a:xfrm>
        </p:spPr>
        <p:txBody>
          <a:bodyPr>
            <a:normAutofit/>
          </a:bodyPr>
          <a:lstStyle/>
          <a:p>
            <a:r>
              <a:rPr lang="en-US" dirty="0"/>
              <a:t>Connecting to a Node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82F7F-0A7D-629B-BA1E-93F3EF4D9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/>
          <a:p>
            <a:r>
              <a:rPr lang="en-US" dirty="0"/>
              <a:t>Head over to </a:t>
            </a:r>
            <a:r>
              <a:rPr lang="en-US" dirty="0">
                <a:hlinkClick r:id="rId2"/>
              </a:rPr>
              <a:t>https://portal.arc.utsa.edu</a:t>
            </a:r>
            <a:r>
              <a:rPr lang="en-US" dirty="0"/>
              <a:t> to create a virtual desktop environment</a:t>
            </a:r>
          </a:p>
          <a:p>
            <a:r>
              <a:rPr lang="en-US" dirty="0"/>
              <a:t>Choose the node type you would like</a:t>
            </a:r>
          </a:p>
          <a:p>
            <a:pPr lvl="1"/>
            <a:r>
              <a:rPr lang="en-US" dirty="0"/>
              <a:t>For this demo I would recommend sticking with a compute node</a:t>
            </a:r>
          </a:p>
          <a:p>
            <a:endParaRPr lang="en-US" dirty="0"/>
          </a:p>
        </p:txBody>
      </p:sp>
      <p:pic>
        <p:nvPicPr>
          <p:cNvPr id="6" name="Picture 5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27CEFC1-B4A6-7A2D-650D-80274B367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3407" y="2029975"/>
            <a:ext cx="5835770" cy="3545229"/>
          </a:xfrm>
          <a:prstGeom prst="rect">
            <a:avLst/>
          </a:prstGeom>
          <a:noFill/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E43174F0-1910-FCC6-A886-8E7FA7798D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7135" y="6480676"/>
            <a:ext cx="11497733" cy="377324"/>
          </a:xfrm>
        </p:spPr>
        <p:txBody>
          <a:bodyPr/>
          <a:lstStyle/>
          <a:p>
            <a:r>
              <a:rPr lang="en-US" dirty="0"/>
              <a:t>UTS</a:t>
            </a:r>
          </a:p>
        </p:txBody>
      </p:sp>
    </p:spTree>
    <p:extLst>
      <p:ext uri="{BB962C8B-B14F-4D97-AF65-F5344CB8AC3E}">
        <p14:creationId xmlns:p14="http://schemas.microsoft.com/office/powerpoint/2010/main" val="2477605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98D00-FC09-8734-DC2B-0BBB8671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10" y="807031"/>
            <a:ext cx="11568343" cy="1325563"/>
          </a:xfrm>
        </p:spPr>
        <p:txBody>
          <a:bodyPr>
            <a:normAutofit/>
          </a:bodyPr>
          <a:lstStyle/>
          <a:p>
            <a:r>
              <a:rPr lang="en-US" dirty="0"/>
              <a:t>Connecting to a Node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43661-E8ED-5C92-6760-81374A7709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/>
          <a:p>
            <a:r>
              <a:rPr lang="en-US" dirty="0"/>
              <a:t>From here you can see the ID of the node</a:t>
            </a:r>
          </a:p>
          <a:p>
            <a:r>
              <a:rPr lang="en-US" dirty="0"/>
              <a:t>Replace the [node-id] section of the config file we created with that id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B5F63D-EFA8-405E-42E4-A8889121D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199" y="2436307"/>
            <a:ext cx="5885509" cy="2795617"/>
          </a:xfrm>
          <a:prstGeom prst="rect">
            <a:avLst/>
          </a:prstGeom>
          <a:noFill/>
        </p:spPr>
      </p:pic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BBE4A2E7-45B0-78D3-E142-931E90C3A3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7135" y="6480676"/>
            <a:ext cx="11497733" cy="377324"/>
          </a:xfrm>
        </p:spPr>
        <p:txBody>
          <a:bodyPr/>
          <a:lstStyle/>
          <a:p>
            <a:r>
              <a:rPr lang="en-US" dirty="0"/>
              <a:t>UTS</a:t>
            </a:r>
          </a:p>
        </p:txBody>
      </p:sp>
    </p:spTree>
    <p:extLst>
      <p:ext uri="{BB962C8B-B14F-4D97-AF65-F5344CB8AC3E}">
        <p14:creationId xmlns:p14="http://schemas.microsoft.com/office/powerpoint/2010/main" val="2965226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EFC08-B103-C0E9-89AF-1CE4772B3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 Code Connection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A3DB2-820C-4074-2B29-ADC223821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that you have installed the Dev Containers, Remote – SSH, and Remote Explorer VS Code extensions</a:t>
            </a:r>
          </a:p>
          <a:p>
            <a:r>
              <a:rPr lang="en-US" dirty="0"/>
              <a:t>From there when you open VS Code you will see a blue bottom in the bottom corner, when you click on that, a menu will appear. Click on host then the arc-node host option.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3C8463-D64C-1C6E-5927-F353EB2DF3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UTS</a:t>
            </a:r>
          </a:p>
        </p:txBody>
      </p:sp>
    </p:spTree>
    <p:extLst>
      <p:ext uri="{BB962C8B-B14F-4D97-AF65-F5344CB8AC3E}">
        <p14:creationId xmlns:p14="http://schemas.microsoft.com/office/powerpoint/2010/main" val="302028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8B547-784A-BA0A-3D05-264B09B58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22569-A9D4-DD0B-B83A-0CBC0B57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 Code Connection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EA03A-2705-E28E-7E71-7F1A810D3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Then, further prompts will appear; make sure to select the Linux environment for the VS Code server</a:t>
            </a:r>
          </a:p>
          <a:p>
            <a:r>
              <a:rPr lang="en-US" dirty="0"/>
              <a:t>Then you will have successfully logged into the ARC with VS Code!</a:t>
            </a:r>
          </a:p>
          <a:p>
            <a:endParaRPr lang="en-US" dirty="0"/>
          </a:p>
          <a:p>
            <a:r>
              <a:rPr lang="en-US" dirty="0"/>
              <a:t>Note: the command </a:t>
            </a:r>
            <a:r>
              <a:rPr lang="en-US" dirty="0">
                <a:latin typeface="Consolas" panose="020B0609020204030204" pitchFamily="49" charset="0"/>
              </a:rPr>
              <a:t>code --folder-</a:t>
            </a:r>
            <a:r>
              <a:rPr lang="en-US" dirty="0" err="1">
                <a:latin typeface="Consolas" panose="020B0609020204030204" pitchFamily="49" charset="0"/>
              </a:rPr>
              <a:t>uri</a:t>
            </a:r>
            <a:r>
              <a:rPr lang="en-US" dirty="0">
                <a:latin typeface="Consolas" panose="020B0609020204030204" pitchFamily="49" charset="0"/>
              </a:rPr>
              <a:t> “</a:t>
            </a:r>
            <a:r>
              <a:rPr lang="en-US" dirty="0" err="1">
                <a:latin typeface="Consolas" panose="020B0609020204030204" pitchFamily="49" charset="0"/>
              </a:rPr>
              <a:t>vscode</a:t>
            </a:r>
            <a:r>
              <a:rPr lang="en-US" dirty="0">
                <a:latin typeface="Consolas" panose="020B0609020204030204" pitchFamily="49" charset="0"/>
              </a:rPr>
              <a:t>-remote://</a:t>
            </a:r>
            <a:r>
              <a:rPr lang="en-US" dirty="0" err="1">
                <a:latin typeface="Consolas" panose="020B0609020204030204" pitchFamily="49" charset="0"/>
              </a:rPr>
              <a:t>ssh-remote+arc-node</a:t>
            </a:r>
            <a:r>
              <a:rPr lang="en-US" dirty="0">
                <a:latin typeface="Consolas" panose="020B0609020204030204" pitchFamily="49" charset="0"/>
              </a:rPr>
              <a:t>//work/[abc123]”</a:t>
            </a:r>
            <a:r>
              <a:rPr lang="en-US" dirty="0"/>
              <a:t> will launch it from your terminal and remove repeated prompts when moving around directories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2D892C-465D-DBFA-5006-3321D27547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UTS</a:t>
            </a:r>
          </a:p>
        </p:txBody>
      </p:sp>
    </p:spTree>
    <p:extLst>
      <p:ext uri="{BB962C8B-B14F-4D97-AF65-F5344CB8AC3E}">
        <p14:creationId xmlns:p14="http://schemas.microsoft.com/office/powerpoint/2010/main" val="1742119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85F8B-D1EB-7C38-9D74-A3B3BEA82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10" y="2592695"/>
            <a:ext cx="11568343" cy="1325563"/>
          </a:xfrm>
        </p:spPr>
        <p:txBody>
          <a:bodyPr/>
          <a:lstStyle/>
          <a:p>
            <a:pPr algn="ctr"/>
            <a:r>
              <a:rPr lang="en-US" dirty="0"/>
              <a:t>Feel free to reach out at Bryce.Hinkley@utsa.edu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D2ACE-F80F-ABCE-9C7D-9AE3AA5774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194DF8D-65A7-A44D-A948-ECEBC0E10D05}" vid="{508897A3-098B-224C-B9A3-C5B67EC0D0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EB1A569F5B945847AE8D5F41B0AD6" ma:contentTypeVersion="9" ma:contentTypeDescription="Create a new document." ma:contentTypeScope="" ma:versionID="61150cfd308bc0815f47483aace43543">
  <xsd:schema xmlns:xsd="http://www.w3.org/2001/XMLSchema" xmlns:xs="http://www.w3.org/2001/XMLSchema" xmlns:p="http://schemas.microsoft.com/office/2006/metadata/properties" xmlns:ns2="009da255-3a39-4c37-a648-a96b0720b977" xmlns:ns3="82fe6e00-d737-49ac-bfae-29e51574dafa" targetNamespace="http://schemas.microsoft.com/office/2006/metadata/properties" ma:root="true" ma:fieldsID="cbdbe6721a854787322107e80e0b90bd" ns2:_="" ns3:_="">
    <xsd:import namespace="009da255-3a39-4c37-a648-a96b0720b977"/>
    <xsd:import namespace="82fe6e00-d737-49ac-bfae-29e51574da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9da255-3a39-4c37-a648-a96b0720b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e6e00-d737-49ac-bfae-29e51574daf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1A4200-AA6C-452E-8EFA-BFF3E6BE85C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C7EF50E-5EFB-405E-AF9A-A4145532C9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909BBA-B786-4E51-84AE-FB0AA73C56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9da255-3a39-4c37-a648-a96b0720b977"/>
    <ds:schemaRef ds:uri="82fe6e00-d737-49ac-bfae-29e51574da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382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Consolas</vt:lpstr>
      <vt:lpstr>Helvetica</vt:lpstr>
      <vt:lpstr>Office Theme</vt:lpstr>
      <vt:lpstr>PowerPoint Presentation</vt:lpstr>
      <vt:lpstr>SSH Setup</vt:lpstr>
      <vt:lpstr>SSH Setup</vt:lpstr>
      <vt:lpstr>Adding Keys to ARC</vt:lpstr>
      <vt:lpstr>Connecting to a Node</vt:lpstr>
      <vt:lpstr>Connecting to a Node</vt:lpstr>
      <vt:lpstr>VS Code Connection</vt:lpstr>
      <vt:lpstr>VS Code Connection</vt:lpstr>
      <vt:lpstr>Feel free to reach out at Bryce.Hinkley@utsa.edu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Mitzi Shipley</dc:creator>
  <cp:lastModifiedBy>Bryce Hinkley</cp:lastModifiedBy>
  <cp:revision>3</cp:revision>
  <dcterms:created xsi:type="dcterms:W3CDTF">2020-02-12T19:43:58Z</dcterms:created>
  <dcterms:modified xsi:type="dcterms:W3CDTF">2025-07-30T17:01:29Z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0x010100B5EEB1A569F5B945847AE8D5F41B0AD6</vt:lpwstr>
  </property>
</Properties>
</file>