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24"/>
  </p:notesMasterIdLst>
  <p:sldIdLst>
    <p:sldId id="268" r:id="rId6"/>
    <p:sldId id="260" r:id="rId7"/>
    <p:sldId id="257" r:id="rId8"/>
    <p:sldId id="258" r:id="rId9"/>
    <p:sldId id="262" r:id="rId10"/>
    <p:sldId id="269" r:id="rId11"/>
    <p:sldId id="271" r:id="rId12"/>
    <p:sldId id="272" r:id="rId13"/>
    <p:sldId id="270" r:id="rId14"/>
    <p:sldId id="274" r:id="rId15"/>
    <p:sldId id="287" r:id="rId16"/>
    <p:sldId id="263" r:id="rId17"/>
    <p:sldId id="273" r:id="rId18"/>
    <p:sldId id="293" r:id="rId19"/>
    <p:sldId id="295" r:id="rId20"/>
    <p:sldId id="296" r:id="rId21"/>
    <p:sldId id="297" r:id="rId22"/>
    <p:sldId id="275" r:id="rId23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2340"/>
    <a:srgbClr val="F1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B0D31E-EC3F-D538-1E29-C6DE874303AC}" v="237" dt="2026-02-10T15:54:55.90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720"/>
  </p:normalViewPr>
  <p:slideViewPr>
    <p:cSldViewPr snapToGrid="0">
      <p:cViewPr varScale="1">
        <p:scale>
          <a:sx n="101" d="100"/>
          <a:sy n="101" d="100"/>
        </p:scale>
        <p:origin x="1488" y="8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09399-4DE0-4FA5-A677-064AD71488D3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A4695-36A7-4BA5-BD51-A8B4A902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71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A4695-36A7-4BA5-BD51-A8B4A90203C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16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C2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28700" y="0"/>
            <a:ext cx="1581150" cy="1625600"/>
          </a:xfrm>
          <a:custGeom>
            <a:avLst/>
            <a:gdLst/>
            <a:ahLst/>
            <a:cxnLst/>
            <a:rect l="l" t="t" r="r" b="b"/>
            <a:pathLst>
              <a:path w="1581150" h="1625600">
                <a:moveTo>
                  <a:pt x="1581150" y="1625325"/>
                </a:moveTo>
                <a:lnTo>
                  <a:pt x="0" y="1625325"/>
                </a:lnTo>
                <a:lnTo>
                  <a:pt x="0" y="0"/>
                </a:lnTo>
                <a:lnTo>
                  <a:pt x="1581150" y="0"/>
                </a:lnTo>
                <a:lnTo>
                  <a:pt x="1581150" y="1625325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8634" y="323138"/>
            <a:ext cx="1228724" cy="106679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028700" y="4703373"/>
            <a:ext cx="1752600" cy="114300"/>
          </a:xfrm>
          <a:custGeom>
            <a:avLst/>
            <a:gdLst/>
            <a:ahLst/>
            <a:cxnLst/>
            <a:rect l="l" t="t" r="r" b="b"/>
            <a:pathLst>
              <a:path w="1752600" h="114300">
                <a:moveTo>
                  <a:pt x="0" y="114299"/>
                </a:moveTo>
                <a:lnTo>
                  <a:pt x="0" y="0"/>
                </a:lnTo>
                <a:lnTo>
                  <a:pt x="1752599" y="0"/>
                </a:lnTo>
                <a:lnTo>
                  <a:pt x="1752599" y="114299"/>
                </a:lnTo>
                <a:lnTo>
                  <a:pt x="0" y="114299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028700" y="9147937"/>
            <a:ext cx="1752600" cy="114300"/>
          </a:xfrm>
          <a:custGeom>
            <a:avLst/>
            <a:gdLst/>
            <a:ahLst/>
            <a:cxnLst/>
            <a:rect l="l" t="t" r="r" b="b"/>
            <a:pathLst>
              <a:path w="1752600" h="114300">
                <a:moveTo>
                  <a:pt x="0" y="114299"/>
                </a:moveTo>
                <a:lnTo>
                  <a:pt x="0" y="0"/>
                </a:lnTo>
                <a:lnTo>
                  <a:pt x="1752599" y="0"/>
                </a:lnTo>
                <a:lnTo>
                  <a:pt x="1752599" y="114299"/>
                </a:lnTo>
                <a:lnTo>
                  <a:pt x="0" y="114299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16000" y="6207514"/>
            <a:ext cx="16256000" cy="1469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0C2340"/>
                </a:solidFill>
                <a:latin typeface="Dosis"/>
                <a:cs typeface="Dosi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C2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632030" y="2552866"/>
            <a:ext cx="13024485" cy="5181600"/>
          </a:xfrm>
          <a:custGeom>
            <a:avLst/>
            <a:gdLst/>
            <a:ahLst/>
            <a:cxnLst/>
            <a:rect l="l" t="t" r="r" b="b"/>
            <a:pathLst>
              <a:path w="13024485" h="5181600">
                <a:moveTo>
                  <a:pt x="13024390" y="5181262"/>
                </a:moveTo>
                <a:lnTo>
                  <a:pt x="0" y="5181262"/>
                </a:lnTo>
                <a:lnTo>
                  <a:pt x="0" y="0"/>
                </a:lnTo>
                <a:lnTo>
                  <a:pt x="13024390" y="0"/>
                </a:lnTo>
                <a:lnTo>
                  <a:pt x="13024390" y="51812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25598" y="2546450"/>
            <a:ext cx="13037819" cy="5194300"/>
          </a:xfrm>
          <a:custGeom>
            <a:avLst/>
            <a:gdLst/>
            <a:ahLst/>
            <a:cxnLst/>
            <a:rect l="l" t="t" r="r" b="b"/>
            <a:pathLst>
              <a:path w="13037819" h="5194300">
                <a:moveTo>
                  <a:pt x="13037236" y="0"/>
                </a:moveTo>
                <a:lnTo>
                  <a:pt x="13024396" y="0"/>
                </a:lnTo>
                <a:lnTo>
                  <a:pt x="13024396" y="12839"/>
                </a:lnTo>
                <a:lnTo>
                  <a:pt x="13024396" y="5181257"/>
                </a:lnTo>
                <a:lnTo>
                  <a:pt x="12839" y="5181257"/>
                </a:lnTo>
                <a:lnTo>
                  <a:pt x="12839" y="12839"/>
                </a:lnTo>
                <a:lnTo>
                  <a:pt x="13024396" y="12839"/>
                </a:lnTo>
                <a:lnTo>
                  <a:pt x="13024396" y="0"/>
                </a:lnTo>
                <a:lnTo>
                  <a:pt x="12839" y="0"/>
                </a:lnTo>
                <a:lnTo>
                  <a:pt x="0" y="0"/>
                </a:lnTo>
                <a:lnTo>
                  <a:pt x="0" y="5194109"/>
                </a:lnTo>
                <a:lnTo>
                  <a:pt x="12839" y="5194109"/>
                </a:lnTo>
                <a:lnTo>
                  <a:pt x="13024396" y="5194109"/>
                </a:lnTo>
                <a:lnTo>
                  <a:pt x="13037236" y="5194109"/>
                </a:lnTo>
                <a:lnTo>
                  <a:pt x="13037236" y="0"/>
                </a:lnTo>
                <a:close/>
              </a:path>
            </a:pathLst>
          </a:custGeom>
          <a:solidFill>
            <a:srgbClr val="E3C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0C2340"/>
                </a:solidFill>
                <a:latin typeface="Dosis"/>
                <a:cs typeface="Dosi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0C2340"/>
                </a:solidFill>
                <a:latin typeface="Dosis"/>
                <a:cs typeface="Dosi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70263" y="1210543"/>
            <a:ext cx="17352514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70263" y="3401291"/>
            <a:ext cx="17352514" cy="592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520700" y="9721014"/>
            <a:ext cx="17246600" cy="415498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700" baseline="0">
                <a:solidFill>
                  <a:schemeClr val="bg1"/>
                </a:solidFill>
              </a:defRPr>
            </a:lvl1pPr>
            <a:lvl3pPr marL="1371600" indent="0" algn="ctr">
              <a:buFontTx/>
              <a:buNone/>
              <a:defRPr/>
            </a:lvl3pPr>
            <a:lvl4pPr marL="2057400" indent="0" algn="ctr">
              <a:buFontTx/>
              <a:buNone/>
              <a:defRPr/>
            </a:lvl4pPr>
            <a:lvl5pPr marL="2743200" indent="0" algn="ctr">
              <a:buFontTx/>
              <a:buNone/>
              <a:defRPr/>
            </a:lvl5pPr>
          </a:lstStyle>
          <a:p>
            <a:pPr lvl="0"/>
            <a:r>
              <a:rPr lang="en-US"/>
              <a:t>Department or Office Name</a:t>
            </a:r>
          </a:p>
        </p:txBody>
      </p:sp>
    </p:spTree>
    <p:extLst>
      <p:ext uri="{BB962C8B-B14F-4D97-AF65-F5344CB8AC3E}">
        <p14:creationId xmlns:p14="http://schemas.microsoft.com/office/powerpoint/2010/main" val="211988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81324" y="3610891"/>
            <a:ext cx="3879850" cy="1021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cs typeface="Dosi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6000" y="2514841"/>
            <a:ext cx="16256000" cy="6291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FFCAC317-C2BC-47E6-9454-840DC1A3AADE}"/>
              </a:ext>
            </a:extLst>
          </p:cNvPr>
          <p:cNvSpPr txBox="1"/>
          <p:nvPr/>
        </p:nvSpPr>
        <p:spPr>
          <a:xfrm>
            <a:off x="5105400" y="5250987"/>
            <a:ext cx="146812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7184"/>
              </a:lnSpc>
              <a:spcBef>
                <a:spcPts val="100"/>
              </a:spcBef>
            </a:pPr>
            <a:r>
              <a:rPr lang="en-US" sz="8000" spc="220">
                <a:solidFill>
                  <a:srgbClr val="FFFFFF"/>
                </a:solidFill>
                <a:latin typeface="Dosis SemiBold"/>
                <a:cs typeface="Dosis SemiBold"/>
              </a:rPr>
              <a:t>Arc Onboarding Training</a:t>
            </a:r>
            <a:endParaRPr lang="en-US" sz="8000">
              <a:latin typeface="Dosis SemiBold"/>
              <a:cs typeface="Dosis SemiBol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0156C3-6A85-456B-BDD7-FD23A862E205}"/>
              </a:ext>
            </a:extLst>
          </p:cNvPr>
          <p:cNvSpPr/>
          <p:nvPr/>
        </p:nvSpPr>
        <p:spPr>
          <a:xfrm>
            <a:off x="914399" y="-1"/>
            <a:ext cx="1747269" cy="1747269"/>
          </a:xfrm>
          <a:prstGeom prst="rect">
            <a:avLst/>
          </a:prstGeom>
          <a:solidFill>
            <a:srgbClr val="F15A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0E3789-684F-4433-A03B-D727AF0F47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3431"/>
            <a:ext cx="1747269" cy="174726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8A164FB-B39E-431A-BDD7-E06CB8B5C4CD}"/>
              </a:ext>
            </a:extLst>
          </p:cNvPr>
          <p:cNvSpPr/>
          <p:nvPr/>
        </p:nvSpPr>
        <p:spPr>
          <a:xfrm>
            <a:off x="914398" y="4707691"/>
            <a:ext cx="1747269" cy="152400"/>
          </a:xfrm>
          <a:prstGeom prst="rect">
            <a:avLst/>
          </a:prstGeom>
          <a:solidFill>
            <a:srgbClr val="F15A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A3F9F5-D224-4FD1-A422-5260F6B21267}"/>
              </a:ext>
            </a:extLst>
          </p:cNvPr>
          <p:cNvSpPr/>
          <p:nvPr/>
        </p:nvSpPr>
        <p:spPr>
          <a:xfrm>
            <a:off x="914397" y="9124505"/>
            <a:ext cx="1747269" cy="152400"/>
          </a:xfrm>
          <a:prstGeom prst="rect">
            <a:avLst/>
          </a:prstGeom>
          <a:solidFill>
            <a:srgbClr val="F15A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658221F8-EA9B-4923-8531-07AE6162E740}"/>
              </a:ext>
            </a:extLst>
          </p:cNvPr>
          <p:cNvSpPr txBox="1"/>
          <p:nvPr/>
        </p:nvSpPr>
        <p:spPr>
          <a:xfrm>
            <a:off x="1016000" y="7501365"/>
            <a:ext cx="14681200" cy="165942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r>
              <a:rPr lang="en-US" sz="2400" err="1">
                <a:solidFill>
                  <a:schemeClr val="bg1"/>
                </a:solidFill>
                <a:latin typeface="Dosis"/>
              </a:rPr>
              <a:t>Zhiwei</a:t>
            </a:r>
            <a:r>
              <a:rPr lang="en-US" sz="2400">
                <a:solidFill>
                  <a:schemeClr val="bg1"/>
                </a:solidFill>
                <a:latin typeface="Dosis"/>
              </a:rPr>
              <a:t> Wang, </a:t>
            </a:r>
            <a:r>
              <a:rPr lang="en-US" sz="2400" err="1">
                <a:solidFill>
                  <a:schemeClr val="bg1"/>
                </a:solidFill>
                <a:latin typeface="Dosis"/>
              </a:rPr>
              <a:t>Ph.D</a:t>
            </a:r>
            <a:endParaRPr lang="en-US" sz="2400">
              <a:solidFill>
                <a:schemeClr val="bg1"/>
              </a:solidFill>
              <a:latin typeface="Dosis"/>
            </a:endParaRPr>
          </a:p>
          <a:p>
            <a:r>
              <a:rPr lang="en-US" sz="2400">
                <a:solidFill>
                  <a:schemeClr val="bg1"/>
                </a:solidFill>
                <a:latin typeface="Dosis"/>
              </a:rPr>
              <a:t>Research Computing Support Group</a:t>
            </a:r>
          </a:p>
          <a:p>
            <a:r>
              <a:rPr lang="en-US" sz="2400">
                <a:solidFill>
                  <a:schemeClr val="bg1"/>
                </a:solidFill>
                <a:latin typeface="Dosis" pitchFamily="2" charset="77"/>
              </a:rPr>
              <a:t>University of Texas at San Antonio</a:t>
            </a:r>
          </a:p>
          <a:p>
            <a:pPr marL="12700">
              <a:lnSpc>
                <a:spcPts val="4185"/>
              </a:lnSpc>
            </a:pPr>
            <a:endParaRPr lang="en-US" sz="4000">
              <a:latin typeface="Dosis"/>
              <a:cs typeface="Dosis"/>
            </a:endParaRPr>
          </a:p>
        </p:txBody>
      </p:sp>
    </p:spTree>
    <p:extLst>
      <p:ext uri="{BB962C8B-B14F-4D97-AF65-F5344CB8AC3E}">
        <p14:creationId xmlns:p14="http://schemas.microsoft.com/office/powerpoint/2010/main" val="3826368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028700" y="2781741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1AA882FA-7EB9-4DDF-BE91-EB76818347BB}"/>
              </a:ext>
            </a:extLst>
          </p:cNvPr>
          <p:cNvSpPr txBox="1">
            <a:spLocks/>
          </p:cNvSpPr>
          <p:nvPr/>
        </p:nvSpPr>
        <p:spPr>
          <a:xfrm>
            <a:off x="1044741" y="1533735"/>
            <a:ext cx="1070810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 i="0" u="none" strike="noStrike">
                <a:solidFill>
                  <a:srgbClr val="000000"/>
                </a:solidFill>
                <a:effectLst/>
                <a:latin typeface="Dosis" pitchFamily="2" charset="77"/>
              </a:rPr>
              <a:t>Use Arc Interactively – An Example</a:t>
            </a:r>
            <a:endParaRPr lang="en-US" sz="8000" kern="0">
              <a:latin typeface="Dosis" pitchFamily="2" charset="77"/>
              <a:cs typeface="Dosis SemiBold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2917DC-1EA5-45C4-34B4-26EDE422A118}"/>
              </a:ext>
            </a:extLst>
          </p:cNvPr>
          <p:cNvSpPr txBox="1"/>
          <p:nvPr/>
        </p:nvSpPr>
        <p:spPr>
          <a:xfrm>
            <a:off x="838200" y="3215849"/>
            <a:ext cx="15087600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>
                <a:solidFill>
                  <a:srgbClr val="2FE71A"/>
                </a:solidFill>
                <a:latin typeface="Menlo" panose="020B0609030804020204" pitchFamily="49" charset="0"/>
              </a:rPr>
              <a:t>$</a:t>
            </a:r>
            <a:r>
              <a:rPr lang="en-US" b="1">
                <a:solidFill>
                  <a:srgbClr val="2FE71A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module load R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$ R</a:t>
            </a:r>
            <a:endParaRPr lang="en-US">
              <a:solidFill>
                <a:srgbClr val="2FE71A"/>
              </a:solidFill>
              <a:effectLst/>
              <a:latin typeface="Menlo" panose="020B0609030804020204" pitchFamily="49" charset="0"/>
            </a:endParaRPr>
          </a:p>
          <a:p>
            <a:b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endParaRPr lang="en-US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 version 4.4.1 (2024-06-14) -- "Race for Your Life"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Copyright (C) 2024 The R Foundation for Statistical Computing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Platform: x86_64-pc-linux-gnu</a:t>
            </a:r>
          </a:p>
          <a:p>
            <a:b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endParaRPr lang="en-US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 is free software and comes with ABSOLUTELY NO WARRANTY.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You are welcome to redistribute it under certain conditions.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Type 'license()' or '</a:t>
            </a:r>
            <a:r>
              <a:rPr lang="en-US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licence</a:t>
            </a:r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()' for distribution details.</a:t>
            </a:r>
          </a:p>
          <a:p>
            <a:b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endParaRPr lang="en-US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Natural language support but running in an English locale</a:t>
            </a:r>
          </a:p>
          <a:p>
            <a:b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endParaRPr lang="en-US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 is a collaborative project with many contributors.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Type 'contributors()' for more information and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'citation()' on how to cite R or R packages in publications.</a:t>
            </a:r>
          </a:p>
          <a:p>
            <a:b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endParaRPr lang="en-US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Type 'demo()' for some demos, 'help()' for on-line help, or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</a:t>
            </a:r>
            <a:r>
              <a:rPr lang="en-US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help.start</a:t>
            </a:r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()' for an HTML browser interface to help.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Type 'q()' to quit R.</a:t>
            </a:r>
          </a:p>
          <a:p>
            <a:endParaRPr lang="en-US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472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54C6B-FCFD-4E24-8032-A3E7F44A2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90" y="1081379"/>
            <a:ext cx="13040410" cy="1420964"/>
          </a:xfrm>
        </p:spPr>
        <p:txBody>
          <a:bodyPr>
            <a:normAutofit/>
          </a:bodyPr>
          <a:lstStyle/>
          <a:p>
            <a:pPr algn="ctr"/>
            <a:r>
              <a:rPr lang="en-US" sz="6000"/>
              <a:t>Batch Job – Job Script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E2D620-AC25-465E-B68F-9E005B60B1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700" y="9721014"/>
            <a:ext cx="17246600" cy="830997"/>
          </a:xfrm>
        </p:spPr>
        <p:txBody>
          <a:bodyPr/>
          <a:lstStyle/>
          <a:p>
            <a:r>
              <a:rPr lang="en-US"/>
              <a:t>University Technology Solutions</a:t>
            </a:r>
          </a:p>
          <a:p>
            <a:endParaRPr lang="en-US"/>
          </a:p>
        </p:txBody>
      </p:sp>
      <p:sp>
        <p:nvSpPr>
          <p:cNvPr id="3" name="AutoShape 2" descr="data:image/jpg;base64,%20/9j/4AAQSkZJRgABAQEAYABgAAD/2wBDAAUDBAQEAwUEBAQFBQUGBwwIBwcHBw8LCwkMEQ8SEhEPERETFhwXExQaFRERGCEYGh0dHx8fExciJCIeJBweHx7/2wBDAQUFBQcGBw4ICA4eFBEUHh4eHh4eHh4eHh4eHh4eHh4eHh4eHh4eHh4eHh4eHh4eHh4eHh4eHh4eHh4eHh4eHh7/wAARCAH0Ah0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rX9/aWLWy3cwiN1OLeHIJ3yEEhePZT+VSmeEXC25mjEzKWEZYbio6nHXFYnjXStR1ODTZNKa0+02GoR3YS5ZlRwqspXKgkfe9O1cX4k+HOsa1rN5qk1zptrLelZ5Z7dWe5hdbVoPJidtuY23budvJYY5yAD0Z9W09Z4IRco5m3bWQ7kGBzlhwPbPWotb1/R9F0C417U9Qig0y2XdNc8uiDO3Py5714XY/CbXPES391Jb2WhRSbIUtmtjEGC20MbMEBOAWRvr7jk+nWvgeeDw7rujrcWoh1DW/7QgjCERwxeZE5j29OdjdOMt9aAOoj1vSZLq5tVv4PMtkikmy2FVZc+Wdx4O7acYNJf63pdjqdhptzdol3fzGG3iGSWcRvJzjoNkbnJwOK8zf4Ualb6rdXFvfaXf2UU6f2bY38TNHHbiCaMRydcmMzHYcH5VCnB+as29+CusTpBYrrenCONJN2qGB/tzM+mmy29cbAcPjd0OOCMkA9rtriC6hE1tNFNGSQHjcMpI4PIqSuU+GPheXwtpF5b3CWsc13dm4dbaV3jHyIg+8Bg4QZwAPqck9XQAUUUUAFFFFABRRRQAUUUUAFFFFABRRRQAUUUUAFFFFABRRRQAUUUUAFFFFABRRRQAUUUUAFFFFABRRRQAUUUUAFFFFABRRRQAUUUUAFFFFABRRRQAUUUUAFFFFABRRRQAUUUUAFFFFABRRRQAUUUUAFFFFABRRRQAUUUUAFRXl1bWdrJdXlxFbwRjc8srhVUepJ4Fec/ET4xeHPDKyWunumraiuRsif91Gf9p+/0GffFfMvxC+JniTxVeE3947RBsxwL8sKf7q/1OT71vToSn6GFSvGB9xQyxzRJNDIkkbgMrochge4Pen18SfDb4seJvCEyx2119osi2XtJvmjPrj+6fcY9819O/Dr4reGPGKRwR3A0/UW4NrOwG4/7DdG+nB9qVShKHoOnXjP1O+ooorE2CiiigAooooAKKK8u+M3irXvD+sWFvpF99mjlt2dx5SNk7sZ+YGunC4WeKqqnB6+Zx4/G08FRdaom0u3meo0V4JB4q+KVxCk0A1KWKRQyOmmqVYHoQQnIqvbeOfiJc3b2dvd3U1ymd8MdkjOuODkBMjFel/YVbX34/e/8jxnxRhlb93PXyX+Z9B0V8/3/jP4k6fEst/Ne2sbNtDTWCICfTJTrUlr4s+KF1bpcWx1GeFxlJI9OVlYexCc0f2FWtfnjb1f+Qf60Yfm5fZzv6L/ADPfKK+e4/HXxDkvzp8d5cveAkGBbJDICOo27c8VNe+MPiZYwG4vZL+2hBAMkunqignoMlKP7CrXtzx+9/5CXFOGab9nOy8l/me/UV4V4U8X+Nde1CW0HiB4SkPmZSyikZjuVQAMD+9W3PqniyBts3i27jPYPpEQz+tZVMoqU5cspq/z/wAjopcQUasOeFOVv+3f/kj1qivI49Y8UyNtj8X3Ln0XSYj/AFq1pms+KrTxromm3+uSXdvevKJY3s44mGwHjjJ9D1rN5ZNJ++tm+vTXsaRzqm2v3crNpX93q7dJHqVFFFeae0FFFFABRRRQAUUUUAFFFFABRRRQAUUUUAFFFFABRRRQAUUUUAFFFFABRRRQAUUUUAFFFct8SNcvtGsNLh06a3tZ9U1OLT/tlwm+O1DhjvK5GSdmxQSBudfoQDqaK821bx1qHhdLmyvJtP8AEU2n2t1fXl1FKtsY4IDFujKjcDP+9B2/KuMZ25FVH+K2pRm4upPC8P8AZ0T3DCVdQLSGKC9+yO2zy+GJIZVz0BBIOMgHqlFeYaR8Vpby706K40GOCPUrgRWzpe7yFF4bVi42Dad2CAM5BIyCKox/FvUnv59mg201rNJbW+nrFPI8jyyS3aln2RsdmLUkbQTyOucgA9dorznxR4w8Tf8ACLeEtY0LSPJvdTvVN1ptwN0jxLbzSyQo3GHPlYVvXGRyay7H4uGS0ur+3tINS06Fp7trjz/JK2i3AiUIu0l5Bk5B24xjOSBQB61RXkF38WNSh1i3m/shDZXdsVsrVJjJJJK16tsjSbULJ/ESqh+uOSMVuaL8Rry81fSLPUPDr6VDqAWPzridseeWlXylxHjOIgwEhQsrjAyCKAPQ6KKKACiiigAooooAKKzPEev6P4d0832s38NpCOm8/M59FUcsfYV8+/Er49X14JbHwujadbHj7S2PPce3ZPwyfcVpCnKexnOpGG57X458feG/B8Df2neh7rGUtIcNK3pkfwj3OK+bviV8ZfEHibzLO2kOnac2R9ngc5cf7b9W+nA9q80v9Qur2d5Zpnd3YszMxJYnqSTVUCu2nh4x1epxVMRKWi0Q+aaSZsuxqMoGGGGRT1WnqtbmBW+zc5Xp6Gp4pPshDCVg46Y61MFpHhSQYZefWgD1n4Z/HTXNEWOy1ndq1iuABI2Jox/st3+hz9RX0d4M8Z+HvF1mJ9Gv0kcLmS3f5ZY/qv8AUZHvXwk1s0ZyvIrU0S+1LTbqO8srmW2mjO5JI3KsD7EVz1MPGWq0OiniJR0ep99UV8/fDn47yp5dh4whMq8KL2FRvH++o4P1GD7GvddG1TTtYsEvtLvYby2f7skTZH0PofY81xTpyhudsKkZrQuUUUVBYV4n+0P/AMjBpf8A16N/6HXtleJ/tD/8jBpf/Xo3/odevkf++R9H+R8/xP8A8i6XqvzLXg34jwWHgWe0vLiCPUbOLyrCLyWIkCoNu4jjrnPIrjPB/iibS/Gw1ybylF1MftZ2EhUdwXKgc/TrXX+CvBfgvWPCS6tdXt35sEe6+2TYWJgMnjb6c1yvhzTPDF947n027vZF0hndLWVXwzncAgzjvn0r3aSwl6yjF+en5fmfLV3j7YZynHpy6/i/yNX4veMofEFzFp2mTRT6bFtlEgjZWMmCCOe2D6VrfDr4hWml+ELnT9SuIoZ7SMrYKImPmcEjcR/tfSs34qeFfC3hmxhi066uDqbureTLLu/dHdlunqKu/D3wZ4Q1/wAL/wBoXl3dfa4AxvFjmwIuSRxj+6M1lNYN4GN0+S/bW/f5m9N5isznaUfaW110t2+W9jjNN8UX9r4x/wCEm2wfa3lZ5BsJT5xhsDPoT3rrvi945tNbtYdK0a4juLF1Ek7mJlYOG4Azj+VczbWPhd/HpsZL5xoHmELcb+SNnHOP73HSup+Jng3wl4Z0Rmtbq6XUpMG3ill3b13AMcY7A10Vfq31mk5RfNbTT8/T8Dkw/wBd+p11GceS/va6/L/F+JzfwznlttWvriByksdkWVh2Pmx16HY3jeILd9L1Cbdd5MlnM5/i7xn2PavPPhlBLdatfW8CF5ZLIqqjufNjr0Kzsf7CtJNS1SDFySY7SB+7d3PsO1c2Y8vtX/NpbudmT8/sF/Jrft/w/bzCa4Ph7T1tLOUDUpwHuZV5MS9ox7+tZ0V1Pe+P/CV1cyGSV5LksT9K0byBvENguo2cW7UYsJdxIOZB2kA/nWDqmnasPFPhnTrW9Ok6huuFS4MCzGI+oRuDx0zxznnpXLT5bSv8VpX7/C/w7HdV5+aNvgvC3b4l+O9/M9srD8QeMPCfh/I1zxJpGnN/cuLtEc/RScn8BWB/wrOyv/m8UeJPE3iMn70VzqDQW5/7Y24jQj2YGt7w94N8JeHsHQ/DOkac39+3s0Rz9WAyfxNfNn2Zhj4p+Grkf8SWz8Q66ex07RbmRD7iQoEI992KD408UXC5034W+JHHreXVlbfjjzmP6V3NFAHDnXfibIcw/D3R419LnxJtb8kt2H60/wDtL4pf9Cn4WH/cem/+Rq7WigDh/wC3PidGf3vw/wBElUdTB4kJY/QNbqP1pP8AhNPFNsC2pfC3xEq562V3Z3P4485T+ldzRQBw3/C1fClvga2mteHznGdW0m4t4x9ZCnl/+PV1Oh65ouu232nRNX0/U4P+elpcJKv5qTWgeRg8iuV134c+CNZuftl54bsUvc5F5aqba5B9RLEVf9aAOqorgv8AhE/Geh/P4V8cz3cK9LDxFF9rQ+wnXbMv1YyfSk/4WDe6H+78feF77QkXrqVoTfaefcyIA8Q/66IoHrQB31FVdK1HT9WsItQ0u+tr60mG6Oe3lWSNx6hl4NWqACiiigAooooAKKKKACiiigAooooAKKKKACq2qafY6pYS6fqVnb3tpMNssE8YdHHoVPBqzRQBjjwt4ZFna2Y8P6V9ms3MltF9kTZCx6soxgH3FWP7E0bYyf2VY7W35XyFwd8nmPnju/zH1PPWtCigDnNH8EeF9M0iXTI9Hs7iGc5uGngR2n+cuN5x82GJIz0q1N4U8MTQmGbw9pTxGLySjWiFfL3l9uMdNxLY9STWzTLiaG3gee4lSKKNSzu7BVUDqST0FAEMenWEcVpDHY2yR2RBtUWIBYMKVGwfw/KSOOxIqmfDXh1mhY6FphME73EJNqn7uV23M68cMW5J6k80eHPEmg+I4JJtC1az1FImKSGCQNtPv/nmtWhqwJ3Mb/hE/C/mXkn/AAjuk777P2tvsiZnywY7+Pm+YA89xnrUlv4a8O211aXVvoWmwz2cYitpEtkVoUGcKpA4AyenqfWtWigAooooAKKKKACvHfit8Zl8Pz3ek6BYtNewO0UtzOh8uNhwQq9WIPfgcd69ir5A+MVrqGn/ABA1mWW3ljSS5kcbl4ZGkZlb6EMOen41tQgpS1MK85RjocB4q8Ya14g1N7zUrya5mbq0rZOPQDoB7DArKSQScknPvWndLp92xEgFrL6/wn/D/PNUZ9Omt3+b7p6MOQa9FWR5zvcQLUirUbSxxDbksR1qeJlkHyn8O9MAC08LTgtPC0gGKtSKtOC1btrcOUJw4OflVgCPzpDK0UbOwVRkk4q4lqqLuZ1Dg/xD5c+h9D9eKmthK7C1tozcs3CBE5/Ed/8APNdXpPhFVeOXxBc+Xn7lrG2W9cE9qUpJK7Glc5uwsbzWJlt7KzMrjgt/Cv49h7Gu/wDAlvdeFPFOlQ2viCRbye7hjuraFvkMbtjDA9RwRz+GKS/1jT9LsxbWiJbxdBFGMM1dN8Pvh/4k1vXLLxBqlsujWMFxFcIsqfv59hyo29QPdsdelc/tlJO6svzN402mrbnv1FFY/jbxBa+FvCuoa9eI0iWkRZIk+/NITtSNfVmYqo9yK4jvPCv2p/jR478AeK9J0HwDY6Xqsl2ix3Mb2cs8sNw5PlJlGC5dQSq8t8pPTFVbzQ/i5qOmabqHj6NdR1e4hL/Z9OscJYoTxEzLnc/c+nQE9a9r+G3hh9F8NQvrUcFxr15O2panPsBzdyD5tp9EU+WvoqgV094s72cyWsqxTtGwidlyFbHBI74NdWCxTwtZVErnDmWCjjsO6MnZP9D5wsLDx1YWFzYWem61Da3QxPGtq2H4xzx6VSg8N+KYZkmh0HVkkjYMjC1fKkHIPSvYBofxUx/yPGl/+CxaX+w/ip/0PGl/+Cxa99Zw1e3Jr6/5Hyb4dTST9ppt8On/AJMeUaxpnjfWLoXWqaVrN1MECB3tXyFHbp7mn6XY+O9Lt7i30/TdatorkbZkS1fDjBHPHoTXpTWnxDW5ltW+I+gieFPMliNjHvReu4jOQPep4NI+J88KTw+PNIlikUMjppqlWUjIII6il/a/u8toW7a/5Ff6vvn571L9/dv9/MePjwv4mGMeH9VGOn+iv/hV/WbDx1rLxPqmm61dtEu2MyWrfKPyr0yysPiPfK7WXxE0O5EbbHMNgjhW9Djoae2l/ExblLVvH+jrO6M6RHTk3sqkBmA6kAsuT2yPWm84bab5Lr1/yJXDqUXFe0s/8P8A8keb+FLHxPoV/LdL4Y1eUvF5eFhdCvzKwIO091rbnvNfnbdN4L12Q+rO5x/5DrrpdJ+JsLRLL4+0eNpX2RhtOUF2wTgepwCcegNSf2H8VP8AoeNL/wDBYtZTzGM5c0lG/rL/ACOilk86UOSLnb0h/mcbBea/A++HwXrsTYxlHcHH4R1W1S28eeItWsW0WyvfD2pwCU2+oXtq08aSMM5cMoG042+2c9q7v+w/ip/0PGl/+Cxa63wxb6za6SkOvajDqF8GYtPFCI1IzwNo9BXPWx8FF8sY3d1o5dVbqdeHyqpKaUpSSTT1UbaNPo7njegP8W/EC3Wn2PxQttJ8SacANQ0fVPD0DNGT0kSSNhvhbnbIAQehwQQHzeIvjV4WJbxjc6MlknXU7XRZLy1A9ZDFKksQ9SYio7tXpvjrwfB4i+zahZ3kmk+INPy2narAoMkJPVGB4kibo0Z4I9CARW8E+L57/UZfDHiezj0nxTax+ZJbKxMN5FnH2i2Y/fjJ6j7yE4bsT4Z9OZml6/8AEibTYdStdI8HeJrGdN8VxpesSQ+YOxUPGyke++rJ+Iw0848UeDvFGhKPvzmyF5br7+ZbGTA92C++Kg1zwlqPhnUZ/FHw7ijimkYy6loJbZa6l6sg6Q3Ho44Y8OD94dV4Q8RaZ4p0GDWNJkdoZCyPHIuyWCRTh4pFPKurAgqehFADfDXirw14mhMvh/XdO1IL99bedXZPZlByp9iBWzXOeJ/A3hLxJKLjWNBtJrteUvI1MVzGfVZkw6/g1Yh8NeOPDuX8K+LP7YtV5/s3xFmU49EukHmL/wADEtAHfUVw+m/Eawiv4dJ8YaddeEdUlbZEmoMptbhvSG5X9259FJV/9mu4oAKKKKACiiigDidX+HGkm/k1fwtd3PhPWJDue50zCxTt/wBNrcjypfqV3ejCqh8ZeIPCZEPxD0hBYLwPEGko8lpj1ni5kt/c/Og7sK9BoPIweRQBBp95Z6jZQ32n3UF3azKHimgkDpIp6FWHBFT1wmo/D46bfS6x8P8AUv8AhGtQkYyT2gj8zTrxu/m2+QFY/wDPSMq3ru6VJovj9YdUh0Dxtpp8M61K2yAyy77K9b/p3uMAMT/zzYK/+yetAHb0UUUAFFFFABRRRQAUUUUAFFFFABRRRQAUUV89ftS+OPEWkazbeGdL1JtOs7iyE0zwjbJIS7KVL9QMAdPerpwc5cqIqTUI8zO/+Jnxg8LeC/MsxL/aurLx9jtmB2H/AKaP0T6cn2r5j+InxI8U+OJ2Gq3hhsQcx2FuSsK+me7n3P6VyDKwOTzu5znO73z3ptelSoRh6nm1K8p+he0LWNU0LUU1DR7+4sbpPuyQvtOPQ+o9jX0H8Nf2hYJvK0/xvAIJOFGoW6fIfd0H3fqMj2FfN1FXUpRmtSadWUNj9C9NvrLUrKO90+6hu7aUZSWFwysPYirFfDvwv8SeNNC1b/ikp5mBIaa3b5rdh6uDwPrwa+uvhn4pk8W+HX1C4tYbe4guHtp1hl8yMuoBJU4HHzCvOq0HT9D0KVdVNOp1FFFFYG4UUUUAFYnizw5oviO1W21ezEuOI5l4eMn+63UVt0UJ2A+aPiT8Cr61R7zRM38ABYiNMSp9UH3vqvP+zXid7bavoUjRyxGSAEgo4yue49j/AJIr9AwMdOlcp438A+H/ABXE7XlsILthj7TEoDH03Do4+v4EV1U8S1pI5amGT1ifEUTadqRAhb7PcH/lm56n2PemPaTW8mCpBzxivTPih8ENV0QS3ltGJbUZP2iEEx4/2h1T8cj/AGq8rlvtW0OX7Lq1s08A6FuoHs3+P4GuyMlJXTOKUXB+8jThV9vz4zVqK3dozJtJUdQOoHrUWmXdnejzrCZJCvLRSAbl+oNdDomj6nrLZt0jggjPzzMAoT8etDBamTHthmWWHbJk8I65I/DvXSaD4PvtQYXV8RYWzHPIwzfQdq3dDtvDulSzC3kjv72BQZJnIIQn0Hbp9auWk+teJ9S+weHLGW/uBw7gYih92Y8L/XsDWE6sr2ivn0NYwXUwxcafpN+x0HzLc+XJEZbgHDMpxux6Z9PStHwR4M8TeLL37ZpqzPGWIfVbwlYkB6iJe/8AwHPuRXrfgz4PadaumoeLJl1m+6iHBFvH04weX6d+PavUYo44o1jiRURQAqqMAD0ArOeIW0TeGHb+I4rwH8M/D3hZkvGQ6nqg5N5cqCVPfYvRP5+5rt6KK5XJt3Z1KKirIK8+1r/ir/irZ6Gvz6R4W2ajqH92W+cH7NEf9xd0xHqYjW58QPFtv4W02IRwG/1m+f7PpWmxn97eTkcKP7qDqznhVBJpfhz4bk8M+HBb3twt5q15M97ql2BgT3Uhy7D0UcKo7KqjtSGdJRRRQAUUUUAeIWnhDxXbxQ6bF4ZszfRT3xvdWmgt3F6swlxMk3mecshDqu0pgZIztANdB8J9A8SaV4SvdK1bT9RS3XSbS1hs77UxKz3CQMk+yRWfy42OwDnjBIUd/T6KAPDtO8LeOLCxkXw7pV1p4ghtbaA3b2sN2ylZYZEZ7c7ZY4lkWVGfDFkOMk1Hf+DfiLePbNqr6lfW9q2xoY9T2tMlvdWPlSffH7yWOG5kOSOXwSDivdaKAPIrXwn4n1HUdKTWI9dVrbV/tGoXT6sDFMvk3aboFV90S4kiUhdh5Ax8pavQPh7FrkPgfRYfErM2sx2UaXpZwxMoUBiWHBPv3rdooAKKKKACsDxv4U03xXp0UF201reWsnnWGoWzbLiymxxJG3b0IOQwyCCDW/RQBw/hLxZqNprUfg3xwsNtrxUmxvYl2WurxqOXiz9yUDl4icjqu5eRR8YR/wDCB+Kv+E8sxs0PUHSDxLAo+WM8LFfAdinCyeqEMfuV2Hi3w7pPinRZNJ1i3MsDMHjdGKSwSLyssbjlHU8hhyK4/TdZvtFu18DfEdo7611ANa6brToFh1JWBH2ecD5Y7jGRjhZOSuDlQAejAhgCCCD0IorhfhLc3Onwal4F1KZ5bzw3KsNvLIctcWLgtbSE9yFBjJ/vRMe9d1QBW1OwsdUsJrDUrO3vbSZdssE8YkjcehU8GuGbwf4h8I5uPh5qQlsF5bw7qkzNbY9Lebl7c+i/PH/sr1r0KigDlvCHjjS9fvZNHuILrRtft033GkX6hJ1X++mCVljz/GhZfoeK6msPxh4T0TxXZRW+rWzGW3fzLS7gcxXNpJ/filX5kb6HnocjiuVj8Ra/4BkFp47mOp6BkLB4liiCmAdAt7Gown/XZRsP8QTuAejUUyGWOeFJoZElikUMjo2VZSMggjqKfQAUUUUAFU9a0vTda0yfS9XsLa/sp12ywXEYdHHuDxVyigDzv+wfF/gjEng+5fxFoafe0LUrn/SIV9La5bnA7Ry5HYOorovB/jPQ/FBnt7GaW31K1x9s0y8jMN3ak/34zzj0YZU9ia6Kue8YeDdD8UiCbUIZYNQtcmz1KzkMN3an1jlXkD1U5U9waAOhorzv+3fF/gcbPF1vJ4k0NOmuadbf6TAvrc2y9QO8kQI7lF613Giarpmt6ZDqej39tf2U67op7eQOjD2IoAuUUUUAFFFFABRRRQAUUUUAFfJn7ZbbfiHppOf+QYnTt+9evrOvkb9tZtvxB0vnH/EtT/0a9dGG/iHNiv4Z4lHeyQ42sCpxkEZB6dqt219bzkLkRSH+Fjwfofx71gNLz6Hj6HpUBfPH6flXpHmHZwQTTzLBDDJLKxwqIpLE+wFdA+jaP4fgW88Y6lHanGUsYnBlf2Y9voMn6VxPhfXNW0y1vJtNu1jnSIJG0h4j3EA/oTxWHK4e8a6uJJdRvXBZ55CCRyBwD93r1P5Umxo73VfiJPNbNZaJp8el6XjEWVwXOcbtvVvqa+nf2OmWT4Oo6btrX0hG7r9yPrXw8vnXkpZVL7lUM5J25z37t9OntX3D+xxGYvg3HGeq3rg/9+465sT/AAzpwrvUPZqKKK889IKKKKACiiigAooooACARgjIrzf4gfCLw/4khlksoYrC5bJKbMwufdR90+649wa9IoqoycXdClFSVmfCnxF+D+v+GL8yWsM1vJkmIBsq/wD1zccH6cH/AGRWt4d+33OlRaVsvpL2YRq0FsD5krbW3Lxz35I6e1fZ1/Z2moWklpfW0VzbyDDxyoGU/gazfDnhfQfDolOj6bFbPMxaSXl5Gz2LsSce2cV0/WnbVanL9USldPQ8i8B/BW4nhim8UuthZghk0y0bDH/ro46fQZP+0K9q0bS9O0awjsNKsoLO1j+7HEm0fU+p9zyauUVzzqSnudEKcYbBRRRUFhUGo2wvbC4szNPAJo2j82CQpImRjcrDow7Gp6KAOb8K+B/D/hy+l1KzguLrVZk8ubUb+5e6unTrt8yQkquf4VwvtXSUUUAFFFFABRRRQAVX+3Wf9o/2b9qh+2+T5/2fePM8vO3ft67c8Z9asVwfw4/4nXjDxb4xOWhlul0jT2POYLTcHYH0ad5/wUUAd5RRRQAUUUUAFFFFABRRRQAVR1/R9M17R7nR9Ysob2wuU2TQyrlWH9CDyCOQQCKvUUAeA+KD4w+GHjbRNYeF/EejrHJpaahcXawym3kIaK3upG+XekoHlzNgMHZWIYgt7R4P16z8T+GrHXrBJo7e7j3iOZdrxkEhlYeoYEHHHHFP8V6THr/hfVdDlfYmoWctqXxnbvQrn8M5rxn4QazqHw/+H2jS38ctx4MWM2t0wBebw/dRuY5kk7vbeYr4c5aPPzZXlQD3mimW80NxBHcW8qSwyKHjkRgyupGQQRwQR3p9ABTZESSNo5FV0YFWVhkEHqCKdRQB5xPoWtfDyZ9Q8F2suqeGiS934cU/vLbPLSWRPT1MB+U/wFTwe18Ma9pPiXRYNY0S8S7s5gdrrkFWBwysp5VgcgqQCCMEVpVwvibwpqel61P4v8B+TDqs2G1LS5X2WurAD+I/8s5wOFlA9nBHQA7qisLwV4p03xXpb3lj5sE8EhgvbK4XZcWc4+9FKvZh+RBBBIINbtABRRRQAUUUUAFcVrPw8sW1OfXPCupXXhXWpm3zT2IBguW9Z7dv3cn+9gP/ALQrtaKAOAHjDxT4Z/d+OvDTzWi9da0JHuIMf3pbfmaL3wJFH96ut8O6/oniLTxqGg6tZanak48y2mWQA+hx0Psea0q5TxF8PfC+tagdVNnLpmr441PS52tLr/gTxkbx7PuHtQB1dFcGNM+Juhf8gvxBpXiq1XpBrEP2W5x6faIQUJ+sX404fEC+0/C+KPAnibSj/FPaW41G3x67rcs4H+8goA7qiuQ0z4nfD7UZRBB4v0mK4Jx5F1OLeXPpsk2tn2xXVWtzb3UImtbiKeM9HjcMp/EUAS0UU2aRIYnlkbaiKWY+gHWgB1fIP7b7FfH+lY/6Bq/+jHr6a8JePPBfi2NX8NeKdI1Qn+C3ulaQfVM7h+Ir5i/bk/5H7Se//EtX/wBGPXRhv4hzYr+GfPhb/wDV+VM3cDuP1HSm7vxH8ulM3dP5/lXpHlmjYhpNNvVVS52pgA4J+Ze9P0/RzLFHJcsBGFyeNsajjJ9/erHhGC4umuYLWza7mZVCxA43fMvJPYV32i+C089JvFFwsoQbltEOIl+vdvxqWykrnLaFp91qEixaHaeeq4VruYYiQdTt/vfhX2J+y3aPYfDq6spJPMeHU5UZ8YyfLj7V4dLNNMqW+lW629sqLtk24BXHQD6fzr3j9mqMw+Br+IyGUrqsoLnq37uPmubEO8DqwytM9QooorgPRCiiigAooooAKKKKACiiigAooooAKKKKACiiigAooooAKKKKACiiigAooooA5n4n69ceHfBV9fWCCTU5ttppsX/PS6mYRwj6b2BPsCaveCtBt/DHhLS/D9sxkSxtkhMh6yMB8zn3ZssfcmuZ1X/ipfjBp+lg79P8LW/9o3Q6q17OGjt1PukfnP8A8DQ131ABRRRQAUUUUAFFFFABRRRQAUUUUAFcF4NVdJ+JHjDwvIq/Zr8xa5aIwyCsw8q4X8JItx/6613tcH8SP+JP4u8H+LV+WOK+bSL0j/nhd4VSfYTpB+ZoAoXGn6n8L5pL/wAP2txqXgt3Ml3pEKl5tKyctLaqOWh6loRyvJT+5XoGjanp+s6VbappV5Be2N1GJIJ4XDJIp7girdeeaz4e1bwdql14m8CWpurS4kM2r+HVYKlyx+9PbZ4jn7leFk74b5qAPQ6KyvCniHSfFGixavot0Li2kJVgVKvE4OGjkQ8o6ngqQCDWrQAUUUUAcZ418JXs2qp4u8I3EOn+J4IxG3mZ+z6lCOfIuAOo67ZB8yE5GRlTo+BvFln4os5wtvNp+q2LiHUtMucefZy4ztbHDKRyrjKsOQfToq5Dx34Rm1S8t/Efh28TSvFNghW2uiCYrmPqba4UffiY/ih+ZcHOQDr6K5vwL4sh8SW1xb3FpJpmt6e4i1PTJmBktpCOCD0eNhyjjhh7ggdJQAUUUUAFFFFABRRRQAUUUUAVNT0zTdUgMGpafaXsRGClxCsikfRga5e6+FPw4uJfOPgvRoJMYD21sIGH0MeCK7OigDh0+FHguM5gt9YgP/TLXb5f0E1LJ8LfCjxsu/X/AJlI58QX3f8A7a129FAHzf8ADf8AZB+H/h+4W/8AEt3e+JLwOWWNmNvbp6fKp3Nj3bB9K4f9ty3gs/GWh2ttEIoIdLSONF6KodwAK+yK+Ov26zjx5pH/AGDl/wDRj10Yb+Ic2L/hnzsW6fz/ACppb/P5UwtzTd3/AOr8q9I8s734MSTr4huDbIHl8ggA9Oq816WtvDBqRuNTuPNm5ZUzwB6AfSvIvhnqb6VqF3dxRSzSCHYkcabmZiVGAK7Wz8Pax4gvGudfnfTrRssbaN/3jKT0Zu30FQy4vQta74vkvbz+zdAtnvJQEyIfup6726Dt719J/ssxXMHw5uobzabhNTlEm3OM+XH614REllpsQ0/w/YRqqquWVcLgjrnucV79+zSsy+B9RW4YNMNWl3kDgny4q58R8B1Yb4z1GiiiuA9AKKKKACiiigAooooAKKKKACiiigAooooAKKKKACiiigAooooAKKKKACq2rX9rpel3ep30ohtLSF555D0RFUsx/IGrNcH8YP8AibR6B4JU5HiDUlS7Ud7OEGacH2YIsZ/66UAWPg5YXcfhR9e1SExar4iuX1a7RusfmAeVEf8AciWNPqprtKBwMDgUUAFFFFABRRRQAUUUUAFFFFABRRRQAVgfETQj4m8DaxoaNsmu7V1t5M48uYfNG/8AwFwp/Ct+igDC+H2vDxP4J0fXtux720SSZP8AnnLjEifVXDD8K3a4P4af8SjxR4v8IN8sdrfjVLJeg+z3mXIHsJ1uB+Vd5QBw3ivwnqVlrUvjHwK0Ftrjgfb7CVtlrq6KOFkx9yUDhZgMjo25eBteCPFmm+K9PlmtEmtby1k8m/0+5XZcWU2OY5F7eoIyrDBBIOa365Dxt4Pl1LUIvEvhu9TR/FNpHshuyhaK6jzn7PcoP9ZET/wJDypByCAdfRXLeBvGEWvyXOk6jZvo/iTTwPt+lyvuZAeBLG3SWFv4XH0IDAgdTQAUUUUAcn468Jzarc23iDw/dR6Z4o09CtpdspMc8ZOWt51HLwsfxU/MvI5seBfFkHiS3ube4tZNM1vT3EWp6ZMwMltIRwQejxsOVccMPQggdJXI+PvCM+rzW+v+Hr1NK8U6epFneFSY5kzk29wo+/Cx7dVPzLgjkA66iuX8AeMIfE0FzZ3dm+la/prCLVNLmYGS3c9GU/xxN1SQcMPQggdRQAUUUUAFFFFABRRRQAUUUUAFFFFABXxx+3cceO9H/wCwcv8A6Mevsevjb9vL/ke9H/7By/8Aox66MN/EObF/wz5xLf8A6qYTSE00mvRPKO++Ckxh8R3EghMxEBwgHJORXqiW9xNqBuNSuBHGAcRKcDHv614/8KNWh0bVLzULhlVI7cjLdySBXS6nqeq6lv1K5vDomm84uJ+JXB7Inb69aTRpF6HTeJfFljpzx2OnpvmZUEcUK7ncEdAB047n1r6G/ZVe4k+G91JdoUnbVJTIpOSD5cdfEl/4utdPSS28L2phL58y/n+aeT3GelfZX7F8sk3wYSaaRpJHv5CzMckny4+TXPiP4Z04V3qHtdFFFeeeiFFFFABRRRQAUUUUAFFFFABRRRQAUUUUAFFFFABRRRQAUUUUAFFFFABXCwf8TP463Mh+aLQdAjjXP8Mt3MzN+Oy2T8G967e4aSO3keKPzZFQlEzjcccDPavnL9mb4xn4ifFnxhbR+ErzT5Lny7q4mkuldbVIY0hWI/KMsX3njHf0oA+kKKKKACiiigAooooAKKKKACiiigAooooAKKKKAOC8dn/hH/H/AIZ8YD5bW4Y6FqR7LHOwNu59NswCf9tjXe1l+LdDs/E3hnUdB1Dd9mvoGhZl+8hI4dfRlOGB9QKyPhbrt5rPhs2us7V17SZm0/VkHH7+MD94B/dkUrIvs4oA6uiiigDmvHPhC08Sx211FdS6XrlgS+m6rbAedbOeoweHjbo0bfKw98EUfBni+7n1ZvCfi61h0zxPFGXRYyfs2oxDrPbMeSP7yH5kJ5yMMezrE8Z+F9K8V6ULHU0lR4nE1rdQP5dxaTD7ssTjlXHr35BBBIoA26K4Lw34o1XRNbt/B/j14vt052aXrKJ5dvqoH8JHSK4x1j6NyUyMhe9oAKKKKAOU8deEW1me313Q7tNK8UaepFlf7Mq6HloJ1H+shbuOoOGXBFS+BPFkfiKK5sr6zbStf05hHqemStuaBj0dT/HE2CUccEehBA6auU8d+E5Nalttb0S8XSvE+nKfsN9tyrqeWgmUffhbHK9QcMuCKAOrormPAni6LxElzp99atpXiHTiE1PS5XBeBj0dT/HE2MrIOCPQggdPQAUUUUAFFFFABRRRQAUUUUAFfJf7c3hvXL7X9M1qz02eewisxFJMi5VW3ucH8CK+tKZcQw3ELw3ESSxOMMjqGVh6EHrWlOfJK5nVp+0jyn5SPlSVYEEdcjkUzNfc3xe/Zt8N+J1l1Dw3t0nUTlvLH+qc/wDsv8vpXyL8Qvh34q8D6g9rremTRoDxKFyjD1zXoQqxnseVUoSp7mf4V1KTSYr6/ihimkijGxZRlclgAce1Zeq6nqWs3f2i/uZLiTtk8KPQDoKtaJEbiw1CJeSUX/0IV03gnwPq/iHUY9P0fTZ725b+GNc4HqT0A9zWnqQk3ojkrHTJJiNymvu79jeIw/B/yipAXUJAMjr+7jrG+FX7OOl6WsWoeMpEv7kAMLGI/uUP+03V/oMD6175Z21vZ20draW8VvBGNqRxoFVR6ADpXFiK0ZLlid+GoSg+aRLRRRXIdoUUUUAFFFFABRRRQAUUUUAFFFFABRRRQAUUUUAFFFFABRRRQAUUUUAFeffCX4XaX8Ptb8YatZTLNN4k1Z744j2+RGclYhyc4ZpDnj7w44r0GuP8f/Ebw34NiKX9z9oviMx2VvhpT9eyj3P600m3ZCbSV2dezBVLMQABkk9AK8x8bfGrwv4fvPsOnpJrdyrhZvszgRxjv854J9h+YrxL4g/E7xN4wZ7eaf8As/TD0srZiAw/226t9OB7VxIAAwAAK66eG6yOSeJ6RPs/wV428O+LrXztHvlaUDMltJ8s0f1X09xkV0dfCdldXNldR3dncS21xGdySxOVZT7EV7R8PfjpdWvl2Hi+E3UPCi+hX94v++vRvqMH2NRUw7WsS6eIT0kfQlFUdD1fTNb09L/Sb6G8tn6PG2fwPcH2NXq5jpCiiigAooooAKKKKACiiigArz3xvu8G+M7Xx7D8uk3qx6d4iXsibsW92f8ArmzFGP8Ackz/AAV6FUGo2drqFhcWF9bx3FrcxNDNFIuVkRhhlI7ggkUATjpRXA/DW8utB1W5+HGtXDSz6fF5+i3MrEte6fnC5J6yRHEb9yNjfxV31ABRRRQBneJND0rxHo1xo+tWUd5ZTjDxv2I5DAjlWBwQwwQQCDXE6drmq/D+/t9C8aXsl/oM8gh0zxFL95CThYLw9Ffss3CvwGw33vR6g1Gys9SsJ9P1C1hurS4jMc0MyB0kQjBUg8EGgCeivMhPqXwpcRXklzqfgHOI7lyZbjQx/dkPJkth2floxw2VGR6VbzQ3NvHcW8sc0Mqh45I2DK6kZBBHBBHegB9FFFAHJeP/AAe+uyWut6JeLpPinTQf7P1DbuUqeWgmUf6yF8cr1Bwy4IqXwF4uXxFHc6fqVk2k+ItOKpqWmSPuaIn7siN/y0hfBKuOD0OCCB1Fct478JNrjWusaPeDSvEunBjp+oBNwwfvQyr/AMtIXwNy9uGGGANAHU0VyvgXxhHr0txo+qWZ0jxLYKPt+mSNkqDwJYm/5awsfuuPoQGyK6qgAooooAKKKKACiiigAooqjrusaXoWmyalrF/b2NpGPmlmcKPoPU+w5oAvVxHxb8ReBNH0N7bxo1tcpKpMVlt3zSH/AGVHI/3uB715F8TP2hbq5MuneB4TbRcq2o3CfOw/6Zofu/VufYV4Pf3l3qF7Le391Nd3Up3STTOXdz7k12UsLJ6y0OSriorSOp3ngfwn8J/E3jFnOp3vheCdiDY3G0rMM5AWbO1D7FfpnrX1x4S8NaD4X0tbDQNOgs7fAJMYy0h9Wbqx+tfAleifDb4veKvBhjtRN/aelAgGzuWJ2D/Ybqv05HtWtahKS91mNCtGD1R9n0VxXw6+JvhbxvCqadd/Z7/GXsbghZR9OzD3H6V2tee4uLsz0IyUldBRRRSGFFFFABRRRQAUUUUAFFFFABRRRQAUUUUAFFFFABRRRQAUUUUAFZPijxJonhnTzfa3qENpF/CGOXc+iqOWP0rkfjb471Dwbp1pHpdvbtd3u8JNOfljxjnHc89yBxXy/r2qarrGpPfa1e3F3dt1eZs4HoB0A9hxW9Kg56vYwq11DRbnp3xB+N+s6uZLLwwj6RZHINw2DcSD27J+GT7ivJXZpJGkkd5JHO5ndiWY+pJ5NNortjCMVocUpyk7sKWnpH+8VZG8sHuRVry0gwenG772GH+63Q/SqJK6xbQkkisYj12+n1qSZbXy1Ktjg8qO/uCf1pstyd37okZHzHaBu+o6ZqAncck5NAGr4Y8R614a1AX2i38trL/EAco49GU8EV778PvjhpOq+VY+Jo10u8Pyi4XmBz7nqn48e9fNlTWltcXlwltawSTzOcKiKSTWc6UZ7mkKsobH3TBLFPCk0MiSRuNyujZDD1BFPr5l8D33ivwDLYCTVUa1ubhI5dMZvMVNxHP+yev3fxzX01XDUp8jO6nU50FFFFZmgUUUUAFFFFABRRRQBy/xG8NXGv6Xb3Wk3CWfiDSpftek3bDhJQMGN8cmKRco49DnqBVrwH4mg8VeHk1FLd7S7jka3v7KQ/vLS5Q4kib3B6HuCCOCK3q878cRS+CfEh+Imnxu2lzqkPia2jBOYV4S8UD+OLo/rHn+4KAPRKKZBLHPCk0MiSxSKGR0OVZSMggjqKfQAUUUUAI6q6FHUMrDBBGQRXmtzpeqfDK4k1HwzaT6l4OdjJe6JCpebTSTlprQfxR9S0Hbkp/dPpdFAFTRtT0/WtKttV0q8hvLG6jEsE8TbldT0INW68312wvfh3qtz4p8O2s114bupDNrukQKWaBj968tlHfvJGPvDLAbgd3f6Xf2Wqadb6lp11Dd2dzGssE8TBkkRhkMCOoIoAs0UUUAc3448IWXieG3nFxPpms2LGTTtVtcCe0c9cZ4ZG6NG2VYdR0IzfCXjC8TV08JeNoIdN8R7SbaWPItNVReslux/ixy0RO5f9pcMe2rK8V+HdH8UaPJpOtWa3NuzB1OSrxSD7skbj5kdTyGUgigDVorzeHxBrnw9kWx8bzzap4dyFtfEgTL247JfKo+X089RtP8QQ8n0WCWKeFJoJElikUMjowKsp5BBHUUAPooooAKKKKACvlf9sG6ZPH2mQSs7wDTVZULHCsZHBI7A4r6or5L/bObb8QtM5H/ACDE69/3r10YX+Ic+K/hnkKFJOYm3cZ2/wAQ/DvSVhmYgjaSCMcZ6dOlT2+r4wtypcf3x94dOvrXp3PLNWirnh2x/ty5EVpdWyJt3PLI+1UAGTnv+FXbjxb4Y8Mzm18O2r6/qycNduo8qM/7I6D68/Wk5FWL+g+Fr4iLUtRuW0i2XDxyHPnt7oo5H1OK+p/2fPEVz4m8BNfT31zfJHeSQQT3OPNaMKpG84GTyea+Gdb8T6xqd1JNqmoPM8oA+zxEiPBPTPVj9OOOtfYf7G8jS/BqKRgoLXshIUYA+SPtXLitYXOnCv37Hs9FFFeeeiFFFFABRRRQAUUUUAFFFFABRRRQAUUUUAFFFFABRRRQAUUUUAeCftenFho56cTf+y186WmpTRny5P3sWcBWP3eex7V9EfthHGl6Qfab/wBlr5fST5/x/rXpYf8Aho8zEv8AeM6qCaC4/wBQ53d424b/AOvU0TRqGEkbNnoQcEVx00xCghsEY5HXtVvT9eljxHeKZ06BwfnH+P41rYyUjq5J08oRjMgI6P1X0wRVckn6enYVHbzQ3MfmW8glUdcdV+o7U+kMKUZJwOSegra8O+GNU1r97DGILQffuZvlQfT+8fYVuX2s+C/AEWTcR3epAf62QbnB/wBhB936n86VyrdWVdB8E3dxEt7rM39mWR5AYfvZB7L2+prUu/FHh7w1DJYaN5Fo3llpJGbdNIB6nqfpwK8z8QfELxD4nmkTS4XtoT96eU8gevoPxrlYvssNw7pJ/aF2RuluZifJX3z/ABdO3HFKVkryYuf+U9J8Pazc654yjvt9ybMS26RiQ8F/NySB9MV9vV8D/DETy6vaXlw1y0rTQq5lwqf675fLUdFx39a++K5MS72OvCPRhRRRXMdYUUUUAFFFFABRRRQAU2REkjaORFdGBVlYZBB6ginUUAedeDXbwJ4oXwDeOf7Evd83hmdyT5YHzSWLE90GWj9Y8j/lnXotYfjnw1a+K/Ds2lXE0lrKGWa0u4f9baXCHdHMh/vK2D7jIPBNUfhv4ku9b0+507W4Y7XxJpEotdVt04XfjKzR55MUi4dT7leqmgDqqKKKACiiigArzO5B+FmvPeRKR4F1S43XSAfLot1I3+tH923kY/MOiOd33WbHplQ3trbX1nPZ3kEdxbTxtFNFIoZXRhgqQeoIOKAJgQRkciivO/Bd1ceCfEMPw+1i4lm02cM3hm+mYsXjUZaykY9ZIwMqT9+MeqNXolABRRRQAkiJJG0ciq6MCrKwyCD1BFeeTeE9d8FzyX/w7MU+mMxe48M3UmyA5OSbSQ/6hj/cOYyeyda9EooA53wb4y0XxQJ4bN5rXUrXAvdMvE8q7tW9HjPOPRhlW7E10Vc74x8GaJ4o8ie9jmtdStc/Y9TspDDd2p/2JBzj1U5U9wa58a1438GkR+J7B/FOjLwNX0q3xdwr6z2o+/7vDn/rmKAPQqKzPDXiDRPEumLqWg6pa6jaMceZBIG2t3Vh1Vh3BwR6Vp0AFfIv7bLbfiBpf/YNX/0a9fXVfIH7cJx4+0n/ALBq/wDox66MN/EObFfwzwBpPqRx9R0qItnH4c/lTC3Tn8fyphbp2P8APpXpHmGlYMg0y/EkkkaNGqsY2wSCy8Z9DVHz1jRIYEFvGyn5BHuLcjHHU8Z+9x7Vc0mNprG9jjYq21CCBnHzL0q5aWVrYLEsil7iQfLDEC8sh4447ce1KwGbp+nXV267gQGVQVBySM9C3b6D2r7c/Y/i8j4RCH+5fyL1/wCmcdfMmkeDdTvY1m1dhpdlgMLaJv3jjH8TdvoK+qv2YobW38AXkFlj7MmqSrHjpjy465sS1yaHVhVaZ6pRRRXnnpBRRRQAUUUUAFFFFABRRRQAUUUUAFFFFABRRRQAUUUUAFFFFAHz9+2QcaPpR/2Zv/Za+Vkf5/x/rX1R+2Z/yA9L/wB2b/2WvlJG+b8a9LD/AMNHl4r+IyaRvl/z7VXDc092+X/PtVfdzWxzluKeWCQSQyNG46MpxXX+CNYW/wBR8u8to3eJd+7+FsHutcQzcVv/AA7b/icTZ/54n+YoZUdze8c/FHWdenOl+G1aC3Hyeci449EHYVxUOlRW8zzX7S39795okOSD/tseF/n7VPDdO8sdrp9s8MMgJKQ8zOMZBLfwg+350kMcaTG0hia8uJXytna52A4AwzDlunQfnWXM3pBfMHdu8hX83ULaJkeMQKQ8kI+S3jXH8TfxHp/hU+m2txqd95OjWX2+5UKpuHTbBEB0wp44yeW/Kut0X4fX96I7nxJJ5cSgmOxh+VV4zzjgfz969LsNP07SLPyYYIoIUBwiDH92p0vdas0jBvfRHH+GPDNxor2N7fXZubyW9t43YDCgb84Hc19q18k3+qQ3eoWdnGwzDqNsWA7ZY4r62rnxF9LnZhklewUUUVzHUFFFFABRRRQAUUUUAFFFFABXC/EjStQ0/ULbx/4btXuNW0uIxXtnH11KxzueH3kU5eM/3gV6Oa7qigCnoeqWGt6NZ6xpdwlzZXkKzQSr0ZGGQfb6dquV574bU+CviFceFXO3Q9feW/0bP3be5+9c2w9A2TMg95R2FehUAFFFFABRRRQBi+NvDdj4r8PT6RfNJCWKyW9zCcS2s6nMc0Z7OrYI/I8E1mfDbxHe6ta3ei+IFjh8TaM62+pRoMJLkZjuIx/zzkUbh6HcvVTXW1xHxJ0fUYLq08ceGbdptc0hCstqnB1KyJzJbH/a/jjJ6OMdGNAHb0Vn+HNZ0/xBoVnrek3AuLK8iEsLjjIPYjsQcgg8ggg1oUAFFFFABRRRQByXiP4f6Dq2ptrVobvQ9dIx/amlS+RO/oJBgpMPaRWFZwvviR4Z+XUdNtPGmnr/AMvOnbbS/VfVoHPlSH3R0z2Wu+ooA8Tuv2lvh/YfEyLwXrC6jpHmW6M95f2z26287E/uZkcBk42nfyvzdcc15P8AtwSxyeOdGlikV430xGR1OQwMj4IPcV774q+Bnwq8U+ILvX9f8I299qd4waed7iYFyAFHAcAcADgdq+af2tfDGieDtf0PQvDtrJaadFp4MUDXEkojzI+QpdiQPYHFdGG/iHNiv4Z4ju59D+nam5//AFflTd3/AOr8qYW/H/Ir0jyzrPh1pk+s39xYW919mdowxk25KqCCcD1r0vQtL0Xw/f8Ak2URur1wd0rfM7Hvlq4D4MRmfxBcRrMYs25y44IGVzXf3+uaL4fnkbzEH3i0h5+b09SegqHuaR2NS/t5rgibU5hFFtUiJTjBAz1784r3X9mdoG8CXzWwxCdVl2cY48uOvl1/+Em8WTCZEfStPIU+bMP3jgDOUX+HPqfavp/9l+1jsfh9eWcUjSJDqsqB2OS37uPnNc+I+A6cN8Z6rRRRXAegFFFFABRRRQAUUUUAFFFFABRRRQAUUUUAFFFFABRRRQAUUUUAfPn7Z3/ID0v/AHZv/Za+Tlb5vxr6w/bQ/wCQDpn+7N/7LXyUrfNXpYf+Gjy8V/EZM7cf59qr7uae7cVBu5rc5ydm4rf+HRzrM/8A1xP8xXNM3FdH8NDnX3HYxj/0IUnsEXqbPh7wfrWtQLut/wCxtLbnYB+9mHvnk/jx7V6d4N8NaXofli1gWIhsM7cu/wAxHJ/CtG+vrWxtfN3AhAST+VcdrXi2DTmtrqe4RIvMLsnWR1ySAq/Xv0rHWW50JRgdTrOqQRM0ERG8JyB1wVOK4PxN4ytUsns5vNlvZdy/Z4Gyw5UjJ7ZwfestB4k8X3DzWMDaVp8ihXuGzvkVV7H6DoPzrvPCXgnR9CjMiR+ZcYO64l5bt09Opqm1EV5S22Ob8KQ+IJdQtdU1iFbWOa+tljt+AQd/3iOvTHU/lX3HXydrUtv5mmQxY3LqlsWPr8xr6xrkxDelzrwySvYKKKK5jqCiiigAooooAKKKKACiiigAooooA5r4l+HZvEnhSa2sJFg1e0db3Srg/wDLG7iO6NvoT8reqsw71b8DeIIfFPhPT9dhiaA3Mf76BvvQTKSskTe6uGU/StquB8Of8U18VtZ8PH5dP8QRHWrAdAtwpWO7QfUmGT6u5oA76iiigAooooAKKKKAPOJP+LdeN/OHyeEfEl3+8/uabqTnhvaKc8HsJMH/AJaGvR6o6/pOn69ot5o2rWqXVjeQtDPE/RlYYP0PoeoPNcp8N9W1Cxv7rwF4kunuNY0uMSWd5JwdSsScJN7yLwkn+0A3RxQB3NFFFABRRRQAUUUUAFfHP7dhx480j/sHL/6Mevsavjf9vD/ke9H/AOwcv/ox66MN/EObF/wz5zLfjTS3/wCv8qaW/wD10zNekeUdh8ModSudRurfSfKF1JEAGkJ2qMjLcdcelej6P4a0zStSW61e4/tPUsFg0oyAepCr0FcJ8ElnfxHcLbOI5DbnDEZwMjP6V6a82l6RfSTXM6yTbSzSO3C+vJ6Coe5pDYuXovr7BY/Y7barAdGPGSD6dhXun7MyRR+BdQjgbdEurShDnOR5cVfLWq+JtT8QSMNGjVLNAu+8n+SGPHXH97+XFfTH7JRjPwum8q5F0n9pS4mAwH/dx8isMQvcOrDO8z1+iiivPPQCiiigAooooAKKKKACiiigAooooAKKKKACiiigAooooAKKKKAOB+M/w8j8f6PFAtyIbi3DbFcfI4bHBPbp15r4/wDiB8L/ABD4Tvnjns5doyRkcMPVT0Ir7+qrqunWOqWb2eo2sVzA3VJFyPqPQ+4relXcNOhhVoRqa9T8zZtyEq6lWHUEYxVctzX2F8Vf2e7HU0lvfDnEnJ8hiA4/3W6H6HH1NfL/AIv8Fa54bupYby0l2xnDHYQV+o6iu+FWM9jzatGcNznWbiuk+Grbdclb0iz/AOPCuWLV03w1+bXZF9YgP/HhVvYzjujqf7f1nXC+neHrd7gb2Ml5OuEQHHAB4AGOp/Kul8HfD20jvYr/AFpzqd2Xy5lJKKc9h3/GuytbOw0qxihhhihhQHCIAB2rNfXBFd2sUSMRLOVJUcKMk5P51hdy8jpUUtWaepyWtpGEXaCExgDAHyGsoX2oa9H9l0OF7i7nLJCiIWJIZcnHpjNdf4T+FPiDxHef2lrM8uladIiYjdf3zALzhT93Pq35GvbvCnhbQ/C9l9l0axjgBA3yHmST/eY8n6dKxlVjD4TeFGUt9EeYeBfguBeprHiyYtL5scy2UUnCsn3dzD3ycD869poorlnNzep1wgoLQKKKKkoKKKKACiiigAooooAKKKKACiiigArhvjLbzW2gWni+xiaS+8MXS6kqoPmktwClzGP96FpMD+8q13NNlRJY2jkRXRwVZWGQQeoNADLS4hu7WG6tpVlgmRZI5FOQykZBHsQalrg/hA8mkW+qeAbpyZvDc4jtCxyZLCTLWze+1d0R94jXeUAFFFFABRRRQAVynxI8N3etWFrqmhyx23iTR5Dc6VO/Cs2MPBJ/0ykX5G9OG6qK6uigDE8D+JLTxV4dg1a2ikt5CzQ3VrL/AK20nQ7ZIXHZlYEe/BHBFbdedeMFbwH4qbx5aqRoWoFIfEsKjiEjCx3wH+wMJJ6phv4K9ERlkRXRgyMAVYHII9RQAtFFFABRRRQAV8a/t5f8j3o//YOX/wBGPX2VXgP7VPwe1z4gXFrrugzxyXFnbCE2rcM+GY5B7/e6e3et8PJRnqYYmLlTaR8QlqZmtLxFoereH7+Sx1exmtJo22ssikc1lZr0bnkWOw+Gd1e2t/dyadbtPdGHZGgbb1I5J9K09evtM0+ZpvEF0ur6hksLC2OII2/2z3P1rj9JuJ7fTNSkt5nik8pV3IcHBYAjNZsFtJM3APPegq+hp+IfEmqa4RHPIIrVf9XbQjbGo+nf8a+4f2KgR8FIgeovX/8ARcdfFmheHbm9uYre3t5Z55GCpHGhZmPoAOtfeX7M/hfWfCXwzTTdcszZ3L3TzLEWBZUKIBnHQ/KeK58TpA6sInz3PTqKKK889IKKKKACiiigAooooAKKKKACiiigAooooAKKKKACiiigAooooAKKKKACsTxV4V0PxNamDVrJJG27VlUYkQex9PY5HtXJfEfxJrWieInmj1ZLTQ7O0hmujbRwTyQM0rBmuInZZDEVACmI7sh+uBWdD8TNW0uykGrWlpM0896unz+a+ZDFqQtEjdEjJBxLHt27s7TnGc002thNX3PJfi3+zvdWvnahoWZ4uW3RJ8w/3kHP4jP4V474T0XUdB8SyR6jAYx5Y2v1VvmHQ19caP8AFvVtalhGl+HbCSNRaJdNLqDIUlnvZ7QBQIzkK8G45wcNjGaz4da8K+I9RgutX8Gab/aH9o2Ns6NcEq0s00sTvtwA4UwsRkfMOuMV0wxTStI5J4SLd4nD+E/CXifx1bFIrQ2tk7Or3cpxGFyOn948HgfiRXuPgL4beHvCccc0UP22/Uc3U4yVP+wvRf5+9ZXiX4jTeG9Zv7NvD8b6Xp94liHhnxK7tZG5XbHtwANu3r3B7YrL1T4q6slne2EWm6VDqkVpLdeeNR3WyRi1E67XMfzSYYfKRjALZxWU60pG8KMY+p67RXmvgH4iajr2v2ukPozNb7Wgnvd+1vOjhjkZihAG1i+AFJI4JGDx6VWRqFFFFABRRRQAUUUUAFFFFABRRRQAUUUUAFFFFABRRRQBwHxJ/wCKb8UaF8QE+W1t2/svWiOn2OZhslb2im2HPZXkrv6q6vp9nq2lXel6hAs9ndwvBPE3R0YEMPyJrlPhJqF4ulXnhPWJ2m1fw3MLGaV/vXEGM28//A48ZP8AfV/SgDtaKKKACiiigAooooAZcQw3FvJb3ESSwyoUkjdcqykYIIPUEV5/4Emm8GeI/wDhXWpSu+nyI0/hm5kbJeBeXtGJ6vDkbe7R47o1eh1z/j7wzD4q8PtY/aHsr6GRbnTr6MZe0uU5jlX1weCOjKWU8GgDoKK5j4c+JpvEWkzQ6nbpY6/pk32TV7JWyIZwAdy+sbgh0burDuDXT0AFFFFABRRRQBy3j/wD4X8b2DWuvabHK+3ak6gCRPoe/wBDXyR8YP2aPEHhvztS8MsdV05ckoo/eIPcf/rFfb00scMTzTSJHGgLM7nAUDqST0rxL4mftAaPpJl07wjFHq96MqbpiRbRn27yH6ce9dFCVS9o6nPXhTavLQ+KdF0+4X+0bG6geGUIuUdcH7wr2X4SfAfxJ4s8q8uITpOlHBNzcIdzj/YTq31OB71seC/iPpUfihNX8b+FdO1mXeWW8ht1jliJ/wBgYRx9Rn3r6u8IeKdA8VaaL7QNRhu4gBuVTh4z6Mp5U/WumtVnBaI5aFGE3qzI+HXw28K+BbVV0exV7sriS8m+aZ/x/hHsMV2NFFee227s9FJRVkFFFFIYUUUUAFFFFABRRRQAUUUUAFFFFABRRRQAUUUUAFFFFABRRRQAUUUUAUL/AEXR9QvILy/0mwu7m3x5M01ujvHzn5WIyOeeKLrRdGu7dre60mwnhYOGjkt0ZSHcOwwRjlgGPqQD1q/RQBQtdF0a1Z2tdJsIDIyM5jtkUsUbcpOByQSSPQnNJ/Yei/aYrn+yNP8APh/1Un2ZNyfMX4OMj5iW47kmtCigCtJp9hJMZpLG2eUyrNvaJS3mBdofOPvBeAeuOKpv4a8OvYDT30DSmsxL5wgNnGY/M/v7cY3e/WtWigClBpGkwah/aEGl2UV55Qh+0JAqyeWMYTcBnbwOOnFXaKKACiiigAooooAKKKKACiiigAooooAKKKKACiiigAooooAK8/8AiSG8La/p/wAR7dT9mtkFhryqPvWLNlZj7wyHd/uNJXoFRXltb3lpNaXUKTW88bRyxuMq6MMFSO4INAEiMrqGVgykZBByCKWuC+FdxPos998OtSmeS50RVfTZZDlrnTWJELZPVo8GJvdFP8QrvaACiiigAooooAKKKKAOD+IWl6jo+sQ/EHw1avdX1nD5GrWEX3tSsgckKO80ZJZPXLJ/Fx1+harp+uaPaaxpN1Hd2N5Es0EyHh1I4Pt9Oo6VdrzW6/4tn4qe+UbPBWuXWbpf4NJvpG/1v+zBMxw3ZZCG6OcAHpVFFFABXCfFX4oaF4BhWG7jmvNTlj3w2kQxkZIDMx4Vcg+p46V3dfKP7Yczw/EXTmQ4J0tAfcea9a0IKc7MxrzcIXRx3xG+JfinxxMyald/Z9P3ZjsLclYh6bu7n3P5CuLqFLyGT/Wfu29R07dR261ORwDwQehHINerFKKsjy5ScndiVf0LWNU0LUU1HR7+exukPEkLlT9D6j2NUKuaTpd/qtz9n0+2ed+rY+6o9WJ4A+tN26iV+h9D/DT9oW3n8vT/ABvALeXoNQgQ+Wf99Byv1GR7CveNOvbPUbOO8sLqG6tpRujlhcMrD2Ir4iNp4X8MAya1eQalfqu77MrfuU+uOXOfw+tfRv7K99NqXw0mvpoUgebUpW8pF2qmUj4A7CvPxFGMVzRO/D1pSfLI9YooorkOwKKKKACiiigAooooAKKKKACiiigAooooAKKKKACiiub8c+OPDfgyy+0a7qKQuwzFbp800v8AuqOfxOB700m3ZCbSV2dJRXyh43+MXjLxzdPpHha3n0uxfgrA37919Xk/gHsMfU10Xwtu/F/hC02XGvNfRNybGfMkSfRz8wP049jXR9Wly36mH1mN7LY+jaK5rwx4z0vWXS2kzY37dLeZh85/2G6P/P1Arpa52mnZm6aaugooopDCiiigAoorN8Sa9o/hzTH1LW9QgsbZf45WxuPoo6sfYc0JXBuxpUV8z/EP4+atrE7aR4Es5bWNyUF26briT/cXon1OT9Ko/DGPxzoN8+rXPiS7ieY7pbSVzOsp9ZNxxn6c+9dKw0rXZzvExvZan1NRXF+G/H9jdlLbWUXTrk8CXdmBz7Mfun2b8Ca7QHIyORWEouL1NoyUldBRRRUlBRRRQAUUUjMqqWYhVAySTwBQAtFeP/Ev47+HvDvm2Hh8JrepLlSyNi3iPu4+99F/MV4zFqHxH8c63Frl7rl5YRxtuhlR2iSP/rmgIz9e/cmuiGHlJXehhPERi7LU+xqK8s8LePNT0+GK114vqkSqAbqNAs492QfK34YPsa9I0nU7DVrQXWnXUdzCeMoeVPoR1B9jzWU6cobmkKkZbFuiiioLCiiigAooooA4v4o6NqElvZeLPD1uZvEGgM09vCpwbyBgPPtSf9tRlfR1Q9q6Tw5rGn+IdBstb0qbzrK9hWaF8YO0joR2I6EdiCK0K870xv8AhA/iG+jyfJ4c8UXDz6c38FpqJBaWD2WUAyKP74kHcUAeiUUUUAFFFFABRRRQAVX1Oxs9T06407ULaO5tLmJop4ZFysiMMFSPQg1YooA888IX154K1638BeILqW40+4yPDepztlpkUZNnKx6zIB8pP+sQZ+8rZ9DrJ8XeHtM8U6BcaNqsbtBLhkkjbbJDIpyksbDlXVgCGHQiud8CeJNSt9VbwR4xdR4htojJa3gXbFq9svHnxjoJBwJI/wCEnI+VhQB3FfJP7aTbfiDph5/5BidP+ur19bV8h/tuNt8f6Vzj/iWr/wCjXrow38Q5sV/DPB2l6En0+YfhSW9/NbEeWwweqnlT0qm0hyOx/Q9Kj3f/AKvyr0jzDs/Dep6HK0l1rhngtbePfKkZ5Y9gD7kj3pNa8e61qNubHQbaPw/o/OxUTMso9fc+/wCtc1p0hTTr1lVXO1OGAwPmX14qinn3rBtgm+Ugu2VTqvfq309+lJjvoPe52yPLExZyAz3Mj5c885P9F/Ovtr9jLP8AwpaDPX7Y/wD6BHXxpaaXDbol1fy+WAFAeTqD2Cj6V9p/siqI/hOUCsANQkADLg/6uPqK58T8B0YT+Iew0UUV5x6YUUUUAFFFFABRRRQAUUUUAFFFFABRRTZHSONpJHVEUZZmOAB6k0AOqlrWrabounSahq19BZWsY+aWZwoHt7n2ryb4l/HvQdB82w8Mqms6guVMobFvEfdur/Qce9eIX/8AwmXxE1Eal4i1CXyM5TzBtRB6RxjgfX9TXRTw8pay0Rz1MRGOkdWej/Ej9oK4unfSvAds67iU+3zR5dv+ucfb6t+VeeaX4N1bXL5tW8VX1w0kx3OHk3zSf7zHp/npXT6BoOmaJFm1hzLj5pn5c/4fQVI+sRTJi3l8kt9yV1DLwehGcj8a7IRjBe6jjnKU3eTNHTrfS9JhSztEt7VT0QEAt7nPJrQDVzS2clzLI/kiKV8GQN+8gl9weoP0rYsY/sdpslnLhcsWc8KPTJ7D3ptAmXnCSIUkUMp6git7S/iBeeGLbfqt0t3picEXEmJUHojn73+635ivKPEvxBsbLfb6Sq3lx08w/wCqU/8As34cV5zquo6lrFz9q1G6eU9t33VH+yOgpOkp/EHtXD4T7o8H+K9A8W6aL/QdRiu48DegOJIz6Mp5U1t18M/Cm+n0/wAf6VNYXEsMouFBZHI3KTyDjqD6V9zVw16Xs2d1Cr7RBUdxNDbQPPcTRwwxqWeSRgqqPUk9K87+JXxi8LeDhJaRyjVdVXj7LbuMIf8Abfov05PtXz14l8UeO/ihdkXc5t9MDfLBHlLdPr3c/XP4U6eHlPXZCqV4w03Z638TP2gNK0vzdP8AB8aapefdN24P2dD/ALPdz+Q9zXjraX4t8dakNY8UajcbW6PN12+iJ0Ufl+Nb3hvwnpmkbZmUXV0P+Wsg4U/7I7fzrVn1eBJZIV37kOxnCg7G+nUiu2EIw+FHHOcp/Ex+i6To3h+3C2yRQluGmkYb3PuT/IVsK3AIIIPQiubEUt5MkkhDS7dqXMPzRuPR0PStPSbV7RX3yDDY/dpnYv0zzTYkzUDAgg4IPUHvWroXifUvDce63ukawjGXtrl8RKP9lusf4ZHtXn/iXxrpej7oYmF5djjy4z8qn/abt9OteZ694g1fX5SbyfEIPywp8sa/h3P1o9nzbh7Tleh9neA/iF4Y8ZI0elahF9sj/wBbaOwEgx1I/vL7j9K6yvz60qT7Pqlo8MskcwmTbIjlWU5HII5FfeXhO4mu/CukXVw5kmmsYZJGPVmKAk/ma4q9FU9jsoVnU3NOisXxd4q0Dwnpxvte1KG0j/gVjl5D6Ko5Jr51+IHx08R+Jp30jwZaz6bavlfNAzcyD6jiMfTn3qKdKVTYupVjDc9t+I3xQ8K+CInjvrr7VqOPksbchpD6buyD6/ka+c/F3j7x38TrqSxtt1jpOcG2gYrGB/00fq59untVLQfA5kl+26/O00rnc0Qckk/7TdT+H512Tz2el28MEcSxoTtjjjAUZ/kK7adGMPNnHOtKfkjG8MeB9M0vbcX229uhzlx+7Q+w7/U11sE8MwPkyxyAcHYwOPyrAnujfq6KongYfPbn5JV9wf4qmtNPl86ObzyqjBDFdspH91scGtHruZrTY31ap7K5ubK7F5YXUtpcgY8yI/eHowPDD2INYusaxp2kW3n39ykQP3V6s30HU15v4l8fajqJa20tWsrc8bgf3rj6/wAP4fnS5bjc1E+ktC+LuhpqUWi+Jr2zsr5+FnR/3TH/AG/+eZ+pI969LjdJI1kjdXRgCrKcgj1Br88yoBLTNuY8kZ6/U19Pfsi3tzN4a1S0kuJZLeF42hjZyRHuMmQueg+UcVzV8OoR5kdFDEOcuVnuFFFFcZ2BRRRQAVj+M/D1j4q8N3eh6gZEjnUFJojiSCRSGSVD2dGAYH1FbFFAHI/DTxDfanaXmh+IPLj8S6JILbUVQYWYEZjuUH9yVRuHody/w111cN8S9Lv7C8tPH3h22e41bSI2ju7SP72o2BO6SH3dfvx/7QI6Oa63Q9UsNb0az1jS7lLmxvIVmglTo6MMg/8A1qALlFFFABRRRQAUUUUAFYHjnwrZeK9JS1nmms7y2lFxp9/b4E9lOPuyIfxIIPDAkHg1v0UAeH6L8fdNs/iXpfwr8VQxL4ne4ezvby0lU2fmhQYmXkkGTIGw4KNwc9T5f+3EcePtJ/7Bq/8Aox69f+LP7O/gHx5eNrUFvJ4d8RiTzk1TTQEYyg5DyJ91znnPDf7VeIftjx6lB4i8OQ6zPBc6jHo8aXM0KlUlkDuC4B6Z647Zxk9a6MN/EObFfwzwjd2/T8qZu6d/5jpTd3Tv/PtTS3Q5/H8q9I8s2NChW6tbyJ9m0opO44GAy9a29B0+81KSO30K185lypu5flhj6dPU/SovhZY6fqWrz2+qIr2oi3srHgkFcZ/GvU7KWSS9+z6Xarb2ygpv27Rx/dH1qWy4q5kWHhTSdCkS81S4bUdQwMPIOEJ6BV6Dn8a+lP2apPO8DX8vlmLdqsp2Hqv7uPivA9Tk03SSZ7mUTXARRI7HoMEAn0717t+y9eLqHw9u71cbZtUlYY6f6uOubEfAdWG+M9WooorgPQCiiigAooooAKKKKACiiigAooooAivbmGzs57y5kEcEEbSSOeiqoyT+Qr49+IHxD8UfErXJdOsZpbTRyx8qzRtq7B/FKR9498dBnAFfUvxP3H4c+IgpwTpk+P8Av2a+S/htAsK3jbVMpKgDPzbQOw712YWK1kzjxUnpFGn4e8I6dpu2a4AvLkchnHyqfYf4106tVZHBGQc1IGrrZyrQp6jYzyymeKVpOR8jHBXH9w9qs2tiqy+dMd0h6kDG4ejY4aoNV1ex0qDzb24CZHyoOWb6CuB1/wAZ6hqBa3sA1pbnj5T+8Ye57fhQk2JtI7jX/FWl6Ihh3Ce4UYEERHH1PQV5zr/iTVteYrNJ5VtniGM4QfX1/Gsjaq/NK2T3GahuLtVXA4Aq1FIhyuTHyouT8zfpVS6vP9qqFzeNkgc1TeTnLGncm52/wnm83x7po6/v0/nXrvx1+K2uat4muvCPhe5ltbG3lNtNJA2JLmQHDDcOQoORx1wSa8Y+CzbviFpv/XZP/QhXXaNbhfiFqU0u0sJ7goWbGWLnp74zWUoJzu+htCbULLqWfD/gq2gK3GrMLmXr5QPyA+/96uyiCRxrHGqoijAVRgD8KgV+SOQR1B4Ip4amxLQh1OzlusNHNyoP7t+UPv8AX3ptpp7MI3uWbcgG3n94p/3h1FS3d7bWVuZ7qdIYx/Ex/wA5riPEHjqaXdb6OhiXp57j5j9B2oSY20dprGuaXocGbmRUY8rFGAXY/T+przzxF4y1TVy1va5s7U8bEPzMP9pv6Cuel8yWRprqVndjlixyx+pqGW5VAVTAHtVKKRDkSbY4xmQ7j6dqr3N2AOoAqjc3h7HNUJZSxyxqiLmzo1z5muWa56zL/Ovrj4ifEWTwH8KfDkenKj6vqGnwrbbxlYlWJd0hHfGQAPU+1fHHht8+IrAD/nute9/tEQtNYeBvQaDF/JawqxUpxTN6MnGEmjjbTS9b8ZXp1zxDqdxN5p/1srbnceijoq/5xXbaRptjpcHk2NusQ/ibqzfU96bZeXHZwJHtEQRVQqcrwOmashqslEs6maB4xK8RYfeQ4IrNg065WSSN2QxsBzjKP9VPf3FaAauc1/xnYaeGhtMXlyPQ/Ip9z3/ChDbR0irZ6dbebJIkcceTvlb7g9AT0HtXH+I/iAF3W+ix7j0NxIvH/AV/qfyrjdW1TUtZm829uGZAflXoi/QVRaSOEfLy3qapR7kOXYmupbq9uGur64eSRuSznJP+FV5LhI1wnFVLq8681mTXDOfQVRFy7cXnJ+avqb9jZt3h3Vm9RB/OWvkOSQY619c/sYc+F9TP+zB/OWufE/w2dGF/iI9/ooorzD1AooooAKKKKACvOLU/8K58Zixb5fCPiK7JtW/h0zUJDkxH+7FMcleyyEj+MY9HrP8AEejad4h0K80TVrZbmxvIjFNGeMg9wexBwQRyCARQBoUVw/w41nUrW/uvAnii5afW9LjElteOMHU7LOEuP98H5JB2YA9HFdxQAUUUUAFFFFABRRRQAV8d/t0/8j5pH/YOX/0Y9fYlfHP7dpx480f/ALBy/wDox66MN/EObF/wz51LdP5/lTC34f5FNLUzd/8Aqr0jy7nefBt7ddfuGugDEsBJB6ZyuP1xXXaj4tuLjVnsNAs2vJ8Mpji+6Pdm6Lz+NcL8KtMh1nVrmwuLiWGF4cyGNtpKgglc+hr1XSFsNOuf7O0GyUIgKllHCsPU9zUPcuOxjxeEXkdNQ8XX63LgKUtkOIUwOAe7n3NfTH7MrQP4DvmtlCwnVZfLAGML5cWK8J1GCCBxcarcCWUqg2fwhu2B9a91/ZjuI7vwHf3MIAjk1aVlHt5cdc+I+A6sN8Z6pRRRXAegFFFFABRRRQAUUUUAFFFFABRRRQBznxPbb8OfETZAA02fk/7hr4h1SHxGtumsaCryQ25In2cjPUEivtn4uHHws8VHOMaRdc+n7pq+QfgVrE8WjX3nFZE89RkHORtruwvws4cX8SNTwh4usdXtLeK4lEGoRacbm7SRsHcr7SEP8XGDg8+9dJqVy2n2NzcSocwRFyuCCOMgEdR2rO8T+BvD/iiGWez26ffSIVLxjCnPqO31FchrNx4y0NbrSdbhF9DfPDHFeuuSiKpUgMPUY4NdJzbGFdXM9/dvc3crPI5yzH+Q9KhluEjXamBTdb22d0Y1cEFQQR361iz3RJ4q4tSSaM2Wrm85IHJqhLMzkktULSZ9zTGyRljn0FBI4yEnjr603vzyaiWRVj3M2OaYXkl+58i/3j1NAHbfA9t3xF08f9Nk/wDQhW74ptNY1HUdU/sHc93DdyyERnnaHYHjv1rnPgM2fiPYD/pqn/oQro/AGqXFv8UvEa7w8az3WOen7/piofxGi+FF7wF4v+1JaaPrjfZtVl1BraPzTtTZtypz1U549Oa7i3l82CKZdxjlBZCRgkA4yPUZB5FQa1oPh7xWiyXMCwXq8rOgwwPv61w93Z+MfAUSLHjWNIgtZoYAy7liLncG/vKQaRWxk+I9Tm1bVpZZHPlKxWJeyqPb1rPeaOEfJ19T1pdXAt7eCfcCZRlvYkdKwri6yeDWkWmtDNsuXV5g9azpp2kPX8KgeXLEtk0w5brwPSgkVpOcfepp9WOajVwrPk4xTGmaQ7YRx/ePSgDS8NN/xVNgv/Tda+ivjyw+y+B0LLk6DFgevC182+FCR4u09S2T9oXmvbv2q7qa2X4ctDIAx0FPlJxn/V1lP44/M2pv3JfI43QdU8Q+E/E0On+Jo510yXzN8gGSBt+UjsRkc/WvRtD1K31TTLW+tJY5EntRc/ISQi7ivzd0ORjnir/2nT9VsxYataxzxFQPmGccdu4rjNc+H+qaT9p1DwRqEiebatA1tkZKE5xzwwz+NUA/4j6rPDFBp0LNGJlLykdSucAZ9OtcOvlxqGbk9h2Fa2qajfa9dXU+pWcdhNbIsQiVCuSFG447c5NcnPd8de1VF30Iky9c3nB+bArMuLtmJ21WmnZvpUJct93j3pkj5ZPU1GSzf7IqOQ7WXryetNkmVTtUbm9BQIW4IVBj1r6//YsOfCmpH/Yt/wCctfG10ZAgaRup+6O1fY/7FHPhHUD/ANM7f+ctYYn+Gzowv8RH0FRRRXmHqhRRRQAUUUUAFFFFAHK/Efwzda5YWuoaLOln4j0iQ3OlXL5278YaGTHJikX5WHuCOVFXfAviW28VeH49SigktLlHa3vrKX/W2lwhxJC/uD36EEEcEVu15344t5vBfiN/iJpcMkmnTIsXia0iXJeFeEvFA6vEPvf3o890WgD0Sio7W4huraK6tpkmgmQSRyIwZXUjIII6gipKACiiigAooooAK+N/28Djx3o//YOX/wBGPX2RXxr+3n/yPWjf9g9f/Rj10Yb+Ic2L/hnzeWppakJpu6vRPKO++CqQy+IbhLhtsX2cljnHQiu91nxbY6Tem3tIWeQgqsUS7pHPsPr36V5R4EdVkvTJqI06PyRvuCudq5Gce57VNf8Ai6005ZLfwvbNG78S6hcfNPJ7jPSk7Fp2R03iG9lYfbPFmoGwiZRt0+2fM8wA43EdK+rP2QLiC7+Ez3NtB9nhk1GRkjznaPLj4zXwC7XN5cNNNJJNK5yzuckn6196/sWqY/gvGh6rfSD/AMhx1z4n4Dpwj/eHtlFFFeeekFFFFABRRRQAUUUUAFFFFABRRRQByvxgBPwo8WBev9j3WP8Av01fFnwIcR6RqaTKRm4TOR0+SvtL4xgn4TeLQP8AoDXX/opq+J/gSwfRdRV2PFwoXJ6fJXdhPhZwYv40engMoDQP9MGq/iO+V9Au5bxWZ4LWTBzgdO4pF8yI5U8VleMZWl8K6pJu2hbKUMn975fWuo5rnl3ie6juLqKSJsqYv6msR5KrxSgwqQzEc8N1FMeSrMrlxGHl7iQPU1E8zNkRDPqewqOJPMQMzEr2FOmkSOM5IUY4FIBluqsm9hk5706e4SM4Jy3ZR1qpbmaSLbGQi55bvViKGOLlRk92PWgDsPgA2fiVYf8AXVP/AEMVqeBS0Pxc8SmRTgy3f4/v6zP2dYZp/iVZGKMsBNGvHqZAAP1q54Db/i7XiZGb5fOu+M8Z8+o+0aL4UergKw3Qtg1PHdNIiW94HdFkVhg4PB/Ws4KyHdGfyp4meYom7y2Vwc4yCPSmM8h8T30Nxap5LcrMwK+nWubeSopJVNzdAFh++bKk5HU9KieSrRkWYmySaY8/O2Mb29ulQQgyhvmIXuB3qYlI0zwqjqaQEMQ8yR/M5IPSpZZo4l+YgDsKpRySPLIIcfMfvHtU8UCqdzEyP/eagC34Sk8zxlpzYIzcLwa9n/bAVzD8OWAyo0Bc47f6uvF/B6PL47sRGu7bOGb2A6mvZv2xxJA3w5DZR10FVPqCNmayl8cfmaw/hy+R0ULxSog+64Ufyqxb3N1aShkYlO47VnIqvGpVuQoqRLiSMhXBZelWBy/j+9s4NQtoV3IZLZm5OTne3H0rylpK6v4wt5WvaWrSszfZzhxx/wAtD1FcS0nFUjNvUm35cDPU0ssqxj5jz6VTDlpAqnBJ4NWEjVTn7zepoYiKZ3dk3LtBOB61KAkanGAO5NVLyZfMjVCGYHoKd5Ukp3XDcdkXpQBHfXCyKFTJAP3u1fZn7EvPg6/P/TO3/nLXxjqm1LdAoAG7gCvtH9imCaHwXe+ahXMduOfXMv8AiPzrnxH8NnRhf4iPoCiiivNPVCiiigAooooAKKKKACkZVZSrKGUjBBGQRS0UAeceGGb4e+K4vBtySPDWqyO/h6Zjxazcs9iT2HV4vbcn8K59HrI8Y+HtP8U+HrrRdSVxFMAUljO2SCRTuSVG/hdWAYH1FYvw28Q6heC88M+JjGvibRtqXZUbVvITnyruMf3JADkfwuGXsMgHY0UUUAFFFFABXnXxj+Efh34lW6SaiZLbUYY/LhuU5wMk4I78k/nXotFOMnF3RMoqSsz88Pix8EfGHgSd5ZLRr7TsnZcwDcMe/p9DzXljZUlWBBHUGv1euYIbmB7e4hjmicbXR1DKw9CD1rwf4v8A7NfhvxOsuoeG9uk6iefLH+qc/wBP5fSu2niU9JHDVwbWsD4o04FtJ1JQMnYn/oYpljpkkxG4GvSLH4R+NtN8RXPh59EubuacbIngXcjFWGcsOBj619E/Cr9nDTtNEWoeNJEvJxhlsYW/dL/vt1b6DA+tbyqwirtnPCjObskfPnwv+E3iXxndKmkaeRbg4ku5vlhj/wCBdz7DJr7Y+EHgeP4f+D00FL5r1jM08kpTaNzKoIUenyiuqsbS1sbSOzsreK2t4l2xxRIFVR6ACpq4atd1NOh6NHDxp69QooorA3CiiigAooooAKKKKACiiigAooooA5T4xkj4TeLSvUaNdY/79NXxD8EGafRtSztDfaE5Axn5e9feHjnSZte8F63olu6JNf2E1tGz/dDOhUZ9smvinwT4Q8ReC31TSfEWkT6bdrMrBWO5JBtxuRhwy+9duEa1Rw4tPmTOsSVo1+bJxWX4ykDeFNUKD5DZy7j3Hy1eSXd8rjIrL8YFB4V1RFP3rOXB7fdNdZys8MQ7IVAcMDnBFMeSoyHjiRWGDz+NRM9UYl6GaRohHCmTk5Y9BTxAoBklbzHwTk9B/n/OKjtpo47JGkcKOfx5q1pOn6vr9wLfTLV9hODIR/n/AD3pXGkULa6jhtQGJZiThR1rpfCHgjxN4xvYre0s5likPyqiEsw9h1P8hXu3we/ZpuZvJ1LxLm1iIDbZF/eN9EP3fq35GvqDwr4X0PwxZC10exjgGAHkxmR/95up+nQdhXNUxEY7as6qWFlLWWiPLPgJ8EbfwM0OqakyPeL8yQj5tr4xuZuhI5wBwM5ycDHy54GlaT4reI0cjIlugDjn/X9K/Q+vh3UPhz4n8FfFfWrjVtLkWxvWnktL6I7oZ1aUMBn+F8HlTzwajD1HKT5ma4ikoxXKjdiaSIYJyKk83ftMagvuAI9s1WSZgdrDIp4aNWVlzywHHrmuw5T57nKrc3TK4IMx47jlqgeSlu1aO4umI+UznDDkHlqqs9MxLdvMyhlRC7np6CpRAztvuG3nso6D/P8AnNQadIqxSszBQCOSantRe6lcC20u3eVzxuxwP8/5FIZXhnihluC7ADdwB3rT0LRdc8S3KwabausbMF34POf5/h+texfCH9nXWvELRalrC+RasQxkmB2n/dHV/wCXvX1l4D+HvhrwdbIum2avcqMG5lUF/fb2UfT8c1hUrxh5s6aWGlPV6I8Q+BP7PDaTNBrHiIGPoxgcfvJB/dI/gB798cYGa5f9vuRovGPhRVC7DYTZUjg/vFr7Dr5r/bV+HfibxT/YviLQdMfU4NNhlju4YD++RSysHVf4hwcgZNc1Oq5VE5HTVoqNJqKOLjDgJIrcbR/Kp1nUkJIOveqaNJEq9Rx0qUNHJjPDV6BxHmPxky2vaXvYI/kHAPQjee9cK0ldt8Yw0uu6W6DOIDkd/wDWHtXn7PQZS3J1lCyKxzgHPFWD51x97MUfp3NULdv9Jj/3hV2e7RW8uMGaQ8BV5/z/AJ6UCSI7pY4Xg24UbuSf51JHLcXlwLbToHnlY4BAzXY/D34V+KvHGoxpHaTCMnJVRjaPUk8KPcmvrb4VfAPw74Wgin1aOK9uhz5S/wCqB/2j1f8AQexrKpVjDc3p0JVNj51+EXwF8QeK7qK/1BClsGBaSTIjHtn+I+w/HFfaXgTwxY+EfD0WkWJ3hTullK4Mj9M47DAAA7ACtyGOOGJYoY0jjQBVRBgKPQAdKdXDVrSqeh6NKhGn6hRRRWJsFFFFABRRRQAUUUUAFFFFABXHfEjw/qF0bPxR4ZVB4m0bc1qrNtW9hbHm2kh/uuAME/dcK3Y57GigDJ8IeINP8UeHrXW9MZ/InU7o5F2yQyKcPG6/wurAqR2INa1eceJAfh54sl8YW4K+GNXlVfEEKj5bOc4VL4Dsp4SX22v/AAtn0ZWDKGUggjII70ALRRRQAUUV4p+0R8UNc8I38Hh3QI4Le5ubUTteSfMyAsy4RTxnjqc9elXCDm7Iic1BXZ6N468deGfBdl9o17UUikYZitk+eaX/AHUHP4nA96+Z/iZ8cPE3inzbHSGfQ9KbKlIn/fyr/tuOn0X8zXmWp3l9qN/NfaldT3V3K2ZZp3LOx9yarV6FLDRhq9WefVxMp6LRHS+BfHPibwXeefoeovHGxzLbSfPDL9VPf3GD719K/DT45eG/E3lWOs7NE1RsKFlf9xKf9lz0+jY/GvkWirqUIz33Ip1pQ22P0TBBAIOQehor41+F3xZ8X+FZ4dOgMms6eSFWxmJZh7Rt1X6cj2r6u8E+JbXxVov9pWtvcWrJK0M8E4AeKRQCVOCQeo5FefVoyp7noUq0am25uUUUVibBRRRQAUUUUAFFFFABRRRQAUUUUAFUNd0bS9csjZ6rZxXMJ6Bhyp9VI5B9xV+ii4NXPCfHHwfvbPfeeHZGvYBybdsCZR7dn/Q+xrxbxpbz2vhnWIJY5EkFrIpRlIIIXoR619v1y3j/AMA+HfGumXFnq1qUlmiaL7VAdkqgjHXv+Oa6qeJa0kctTDJ6xPzKLfuI/wAf506ztbq+nEFpC8rk4wo6V9D+Iv2V/F9p4hjt7G8i1jSmY+XcKVikVc9JAT19xnPt0r3P4V/ATwz4Tgin1SKLUbxcHZt/cqfoeX/HA9q6JV4JXuckcNUbtY+cfhD+z/r3ip4r2+i8myzzLLkRj6d3P0/HFfXXw7+GPhjwXbx/YbRbi8Uf8fMqDKn/AGB0X+fua7WNFjRY41VEUYVVGAB6ClrjqV5T9DupUI0/UKKKKxNwqG+tLW+tZLW8t4riCQYeORQysPoamooA8g8cfB2GbfeeGZfLfqbSZuD/ALrn+TfmK8c1HTL/AEjUXtb+2mtp0PzJIuCP/re/SvsKsvxH4f0jxBZ/ZtVs451H3H6PGfVWHIrpp4mUdJanNUw6lrHQ/Lu8JW5uwcj/AEg8H6tVeNZJpBHEjSOegUZNfT3xN/ZY1yDU3uvCGonU9Nml3m2mKpcQZJ4DHCsvPsR6HrXffCL9m/SdDjivfE22afhvs0bd/wDbcfyX866nXgle5xLDVHK1j5y+F3wX8TeMrtdtnIIARvJ+VE/3m6D6dfQGvr34X/BLwv4Pt4pbqCLUb1QPvJ+6Q+yn731P4AV6bp9lZ6fZx2djaw21vGMJFEgVVH0FT1x1MRKWi0R3UsNGGu7AcDA4FFFFYHQFFFFAHF+NvhxoPiTzLhYxYX7c+fCvDn/bXofrwfevC/GvgXXPDMub23L2u7CXMXzRt+PY+xx+NfVFNmjjmiaKaNJI3G1kcZDD0INbU68oehjUoRn6n5xfGcsPEGlE7uIMZ999ees1fdXxs/Z403xeE1Pwvf8A9kanApC28g3WswznaR1TnoRkD0rzH4a/su642peZ4o8uziiblmdZC3+4qn9SR+PSuyNeDV7nBLD1FK1jwHwp4Q1zxJeRW9jaTHzGCqQhJY+gA5NfVPwf/ZqtrBYtQ8UkxtgN9nUgyn/ePRfoMn6V7v4J8E+HfCFmINGsEjk27XuHAMr/AI9h7DAro656mJb0idVLCqOstSno2labo1itlpdnDaW69EjXGT6k9Sfc81coorlOsKKKKACiiigAooooAKKKKACiiigAooooAKKKKAIru3gu7Wa0uoY57eZGjlikUMrqwwVIPUEHGK4HwLcT+DfEK/DrVZpJbF0abw1eSsSZbdeXtGY9ZIh93u0eD1Vq9DrB8eeGbfxV4ffT5J5LO7ikW4sL2IfvLO5TmOVfcHqOhBIPBNAG9RXLfDnxNca9p9zY6xbpZ+ItJlFrq1qp+VZMZWVM8mKRfnQ+hweVNdTQAV8m/tlNt+IemnOP+JYnP/bV6+sq+R/21G2/EHS+eumJ/wCjXrowv8Q5sV/DPFo9QdMJIA64GAT06dDVu3mhuB+5fJ6lDww/Dv8AhXOtJ2+nyn8Kg85gQVY5GMY6jpXpXPMOtrodL8LTNajUNauE0nT8bvMm/wBY4/2VP8zgVyvhPxHe6as98lnDf3MEY8gSKD8xwAT9M5z1rE13UtQ1i++2+ItRlvp3yUiBPlLyOAB97r2/Ok2x6HoU3jvRdJjmsvCdk2Au175zzIfQyHoPZa+kv2Qp3ufhJ9oknad5L+RmkbOWJSPnnmvhp5pLiQIm77q7Y0wAvI79E/n719v/ALGqGP4MxI3Vb1wf+/cdc2J+A6cK71D2iiiivPPSCiiigAooooAKKKKACiiigAooooAKKKKACiiigAooooAKKKKACiiigAoorwC8fxDZtra6PP4knvJILmZ9QWC6juLUC4RvLlik3QyNsLqjRDO1eFwc0Ae/0V4vqnib4itLPb6bNfmaW88mQnRvksYjqEEUMiMVxJvtnkkbJbGCfkAxUOpeNvHtv4j1Wyit9VFirzW63EumFzbeXcQp5qhYgrboWmkUb33bRwPuEA9uorwyw8YfEi81O3hhmP2T+0p4ILqXTnAugl80XlyKkTlMQpnkx8sWJwCo6D4pL4nsvEGr6/ov9qXNvaaAkMtjb7iJ1ka4DvEo/wCW0ZETDHJXK9xQB6nRXif/AAknxHs7J7a0t7+a7itnU27aYzpBAtuhjuBIRmWVn3ApuOTkbRtJORY698QrW+1P+yJtQayvNYuZLa/v9MmH2hglosSGNYWKxsPNPCxg4YhlwRQB9B0Vwnw/1rxFe+K9c07WGuLiCBneCYWhigQec4WP5kVg4QLnmQMPmDDOK7ugAooooAKKKKACiiigAooooAKKKKACiiigAooooAKKKKACiiigAooooAKKKKACiiigAooooA4b4jaPqNlqFt488M2zT6zpkZju7NDg6nZZy8H/AF0Xl4z2bK9HNdV4e1jTvEGh2etaTcrc2N5EJYZF7qfUdiOhB5BBBq/Xm9x/xbfxk12MJ4P8RXY+0D+DTNQkOBJ/sxTsQD2WQg/xnAB6RXyD+2823x/pXf8A4lq/+jHr6+r4+/bj/wCR+0n/ALBq/wDox66MN/EObFfwz59LZx3H6jpTN3Q/r+VNLdP5/lTN3Tt/I9K9I8s0LNj/AGZfEFh8qZKjJPzL2pmnabc3JU7jHuXlVY7iMr95uwq14bKmK6Vo5pMqoCRLuZjuXAArtdB8IajqRUaq50uxAP8Ao8ZxKwP95u30FS2ikrnMabZxrcJY2NqdQuhtzFCMInfLt0H419mfsqW01n8M57W4VFli1KVXCdAfLj6V4VBHYaXENO8P6fGoVV3Mq4GCOpPc9fevf/2a1mXwPqC3DBphq0u8gdT5cdc+JfuHVhVaZ6hRRRXnnohRRRQAUUUUAFFFFABRRRQAUUUUAFFFFABRRRQAUUUUAFFFFABRRRQAUUUUAFQ3tra31pLZ3tvFc28qlZIpUDI4PYg8GpqKAK+nWNnptlFY6faw2lrENscMKBEQewHAqxRRQAUUUUAFFFFABRRRQAUUUUAFFFFABRRRQAUUUUAFFFFABRRRQAUUUUAFFFFABRRRQAUUUUAFFFFABRRRQAVgfEXSb/XvAutaLpn9nG8vbOSCIahEZLfLDHzqCDj+RwcHpW/RQB8s/sg6l4+8M/EvxV8OvidJqDatcwR39lLeTGUTiLEbGOQ8OpUp06bT0Oawv25zjx7pHb/iXL/6Mevru4sbK4u7W8ntYZLm0Zmt5WQF4iy7W2nqMg4PrXyF+3UcePNI/wCwcv8A6MeujDfxDmxf8M+d93I7f5FM3f8A6vyppb/9VNLcf59q9I8s7v4NTeT4gnk8ozEQHagHOcqK9OSC4n1Az6lOIo1ziJTgFff1ryX4WarBo2pXmoXDqscduRlvUkCutt18SeLL8y27SaXZNnFxKv7xlPHyr247moe5cXobPiXxZp+mPHY2Cb5mVBHHEu53BHQAdOPX1r6H/ZYa4k+HFy95G0dwdTlMisckHy4+tfP9lpOh+GyYrC3a6vWCmSVjvkbPcn0/Svof9mlpX8D6g06BJTq0pdR0B8uLiufEfAdWG+M9RooorgPQCiiigAooooAKKKKACiiigAooooAKKKKACiiigAooooAKKKKACiiigAooooAKKKKACiiigAooooAKKKKACiiigAooooAKKKKACiiigAooooAKKKKACiiigAooooAKKKKACiiigAooooAKKKKACiiigAooooAK+OP27j/xXej/APYOX/0Y9fY9fG37eJ/4rvR/+wcv/ox66MN/EObF/wAM+cSaaW//AF00mm7q9E8o7z4NG1/4SCd7yJZYkh3AFc/NkYOPrXq8P2691BmYC0tQCMfxMOx9q8l+DV5BYa7dXdzjy47ck5OAORXU3viTVtau5W0RUFsgYNdzfLAi+vP3v5UmtTSL0Om1/WtI0GLAdAwVAXc8tkY47sa98/ZXunvvhzdXkisrzapK5DDB5jj7V8Xan4h0fR5zJZsdd1YcfbLgfuYuMfIvtX2H+xxdz3/wg+2XT755tQkd2xjJMcdc+I+A6cK71D2eiiivPPRCiiigAooooAKKKKACiiigAooooAKKKKACiiigAooooAKKKKACiiigAooooAKKKKACiiigAooooAKKKKACiiigAooooAKKKKACiiigAooooAKKKKACiiigAooooAKKKKACiiigAooooAKKKKACiiigAooooAK+Ov28ba5bxlpFwsEphGngGQKdoPmP3r7FrO8QaHpPiDTn0/WdPgvbZ+qSrnHuD1B+laUqnJK5lWp+0hyn5ZE00mvrH4wfsuZ87VPAsxbqzWUn3vop7/ofrXy74i0LV/D9+9jq9jNaTocESKRzXpQqRmro8qdKUH7yLvhS6s7KO+ur6z+2QJGpMOcBjuGM+2areIPEuqa3iGZ1gtF4jtYRtjUfTv8AjUekxmbTdRjXqUT/ANDFaGieH7i7uI4ILeSaaQhURFLMx9AB1qrEmJaWMszD5TivvL9jOPyvg4Iv7moSL/5Djrzn4Tfs3X96sOo+MJG020OGFnGR57j/AGj0T9T9K+nfDHh/R/DOkR6VodjFZWiHcI07serEnkk4HJrkxFWLXKjuwtGUXzM06KKK4juCiiigAooooAKKKKACiiigAooooAKKKKACiiigAooooAKKKKACiiigAooooAKKKKACiiigAooooAKKKKACiiigAooooAKKKKACiiigAooooAKKKKACiiigAooooAKKKKACiiigAooooAKKKKACiiigAooooAKKKKACuW8feAPC/jfT3tde02KViMLOqgSL+Pf6GupopptO6E0mrM+Uv+GVtQs/E8iaZrdqNFnH7ySUMZYwCDwvc/jXvPw4+GXhXwLbr/ZViJb0jEl7OA0rfQ/wj2FdpRWk605KzZnCjCDukFFFFZGoUUUUAFFFFABRRRQAUUUUAFFFFABRRRQAUUUUAFFFFABRRRQAUUUUAFFFFABRRRQAUUUUAFFFFABRRRQAUUUUAFFFFABRRRQAUUUUAFFFFABRRRQAUUUUAFFFFABRRRQAUUUUAFFFFABRRRQAUUUUAFFFFABRRRQAUUUUAFFFFABRRRQAUUUUAFFFFABRRRQB/9k=">
            <a:extLst>
              <a:ext uri="{FF2B5EF4-FFF2-40B4-BE49-F238E27FC236}">
                <a16:creationId xmlns:a16="http://schemas.microsoft.com/office/drawing/2014/main" id="{C057C6D3-C254-4C09-9970-B573ADB52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915400" y="49149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en-US" sz="2700"/>
          </a:p>
        </p:txBody>
      </p:sp>
      <p:sp>
        <p:nvSpPr>
          <p:cNvPr id="7" name="AutoShape 4" descr="data:image/jpg;base64,%20/9j/4AAQSkZJRgABAQEAYABgAAD/2wBDAAUDBAQEAwUEBAQFBQUGBwwIBwcHBw8LCwkMEQ8SEhEPERETFhwXExQaFRERGCEYGh0dHx8fExciJCIeJBweHx7/2wBDAQUFBQcGBw4ICA4eFBEUHh4eHh4eHh4eHh4eHh4eHh4eHh4eHh4eHh4eHh4eHh4eHh4eHh4eHh4eHh4eHh4eHh7/wAARCAH0Ah0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rX9/aWLWy3cwiN1OLeHIJ3yEEhePZT+VSmeEXC25mjEzKWEZYbio6nHXFYnjXStR1ODTZNKa0+02GoR3YS5ZlRwqspXKgkfe9O1cX4k+HOsa1rN5qk1zptrLelZ5Z7dWe5hdbVoPJidtuY23budvJYY5yAD0Z9W09Z4IRco5m3bWQ7kGBzlhwPbPWotb1/R9F0C417U9Qig0y2XdNc8uiDO3Py5714XY/CbXPES391Jb2WhRSbIUtmtjEGC20MbMEBOAWRvr7jk+nWvgeeDw7rujrcWoh1DW/7QgjCERwxeZE5j29OdjdOMt9aAOoj1vSZLq5tVv4PMtkikmy2FVZc+Wdx4O7acYNJf63pdjqdhptzdol3fzGG3iGSWcRvJzjoNkbnJwOK8zf4Ualb6rdXFvfaXf2UU6f2bY38TNHHbiCaMRydcmMzHYcH5VCnB+as29+CusTpBYrrenCONJN2qGB/tzM+mmy29cbAcPjd0OOCMkA9rtriC6hE1tNFNGSQHjcMpI4PIqSuU+GPheXwtpF5b3CWsc13dm4dbaV3jHyIg+8Bg4QZwAPqck9XQAUUUUAFFFFABRRRQAUUUUAFFFFABRRRQAUUUUAFFFFABRRRQAUUUUAFFFFABRRRQAUUUUAFFFFABRRRQAUUUUAFFFFABRRRQAUUUUAFFFFABRRRQAUUUUAFFFFABRRRQAUUUUAFFFFABRRRQAUUUUAFFFFABRRRQAUUUUAFRXl1bWdrJdXlxFbwRjc8srhVUepJ4Fec/ET4xeHPDKyWunumraiuRsif91Gf9p+/0GffFfMvxC+JniTxVeE3947RBsxwL8sKf7q/1OT71vToSn6GFSvGB9xQyxzRJNDIkkbgMrochge4Pen18SfDb4seJvCEyx2119osi2XtJvmjPrj+6fcY9819O/Dr4reGPGKRwR3A0/UW4NrOwG4/7DdG+nB9qVShKHoOnXjP1O+ooorE2CiiigAooooAKKK8u+M3irXvD+sWFvpF99mjlt2dx5SNk7sZ+YGunC4WeKqqnB6+Zx4/G08FRdaom0u3meo0V4JB4q+KVxCk0A1KWKRQyOmmqVYHoQQnIqvbeOfiJc3b2dvd3U1ymd8MdkjOuODkBMjFel/YVbX34/e/8jxnxRhlb93PXyX+Z9B0V8/3/jP4k6fEst/Ne2sbNtDTWCICfTJTrUlr4s+KF1bpcWx1GeFxlJI9OVlYexCc0f2FWtfnjb1f+Qf60Yfm5fZzv6L/ADPfKK+e4/HXxDkvzp8d5cveAkGBbJDICOo27c8VNe+MPiZYwG4vZL+2hBAMkunqignoMlKP7CrXtzx+9/5CXFOGab9nOy8l/me/UV4V4U8X+Nde1CW0HiB4SkPmZSyikZjuVQAMD+9W3PqniyBts3i27jPYPpEQz+tZVMoqU5cspq/z/wAjopcQUasOeFOVv+3f/kj1qivI49Y8UyNtj8X3Ln0XSYj/AFq1pms+KrTxromm3+uSXdvevKJY3s44mGwHjjJ9D1rN5ZNJ++tm+vTXsaRzqm2v3crNpX93q7dJHqVFFFeae0FFFFABRRRQAUUUUAFFFFABRRRQAUUUUAFFFFABRRRQAUUUUAFFFFABRRRQAUUUUAFFFct8SNcvtGsNLh06a3tZ9U1OLT/tlwm+O1DhjvK5GSdmxQSBudfoQDqaK821bx1qHhdLmyvJtP8AEU2n2t1fXl1FKtsY4IDFujKjcDP+9B2/KuMZ25FVH+K2pRm4upPC8P8AZ0T3DCVdQLSGKC9+yO2zy+GJIZVz0BBIOMgHqlFeYaR8Vpby706K40GOCPUrgRWzpe7yFF4bVi42Dad2CAM5BIyCKox/FvUnv59mg201rNJbW+nrFPI8jyyS3aln2RsdmLUkbQTyOucgA9dorznxR4w8Tf8ACLeEtY0LSPJvdTvVN1ptwN0jxLbzSyQo3GHPlYVvXGRyay7H4uGS0ur+3tINS06Fp7trjz/JK2i3AiUIu0l5Bk5B24xjOSBQB61RXkF38WNSh1i3m/shDZXdsVsrVJjJJJK16tsjSbULJ/ESqh+uOSMVuaL8Rry81fSLPUPDr6VDqAWPzridseeWlXylxHjOIgwEhQsrjAyCKAPQ6KKKACiiigAooooAKKzPEev6P4d0832s38NpCOm8/M59FUcsfYV8+/Er49X14JbHwujadbHj7S2PPce3ZPwyfcVpCnKexnOpGG57X458feG/B8Df2neh7rGUtIcNK3pkfwj3OK+bviV8ZfEHibzLO2kOnac2R9ngc5cf7b9W+nA9q80v9Qur2d5Zpnd3YszMxJYnqSTVUCu2nh4x1epxVMRKWi0Q+aaSZsuxqMoGGGGRT1WnqtbmBW+zc5Xp6Gp4pPshDCVg46Y61MFpHhSQYZefWgD1n4Z/HTXNEWOy1ndq1iuABI2Jox/st3+hz9RX0d4M8Z+HvF1mJ9Gv0kcLmS3f5ZY/qv8AUZHvXwk1s0ZyvIrU0S+1LTbqO8srmW2mjO5JI3KsD7EVz1MPGWq0OiniJR0ep99UV8/fDn47yp5dh4whMq8KL2FRvH++o4P1GD7GvddG1TTtYsEvtLvYby2f7skTZH0PofY81xTpyhudsKkZrQuUUUVBYV4n+0P/AMjBpf8A16N/6HXtleJ/tD/8jBpf/Xo3/odevkf++R9H+R8/xP8A8i6XqvzLXg34jwWHgWe0vLiCPUbOLyrCLyWIkCoNu4jjrnPIrjPB/iibS/Gw1ybylF1MftZ2EhUdwXKgc/TrXX+CvBfgvWPCS6tdXt35sEe6+2TYWJgMnjb6c1yvhzTPDF947n027vZF0hndLWVXwzncAgzjvn0r3aSwl6yjF+en5fmfLV3j7YZynHpy6/i/yNX4veMofEFzFp2mTRT6bFtlEgjZWMmCCOe2D6VrfDr4hWml+ELnT9SuIoZ7SMrYKImPmcEjcR/tfSs34qeFfC3hmxhi066uDqbureTLLu/dHdlunqKu/D3wZ4Q1/wAL/wBoXl3dfa4AxvFjmwIuSRxj+6M1lNYN4GN0+S/bW/f5m9N5isznaUfaW110t2+W9jjNN8UX9r4x/wCEm2wfa3lZ5BsJT5xhsDPoT3rrvi945tNbtYdK0a4juLF1Ek7mJlYOG4Azj+VczbWPhd/HpsZL5xoHmELcb+SNnHOP73HSup+Jng3wl4Z0Rmtbq6XUpMG3ill3b13AMcY7A10Vfq31mk5RfNbTT8/T8Dkw/wBd+p11GceS/va6/L/F+JzfwznlttWvriByksdkWVh2Pmx16HY3jeILd9L1Cbdd5MlnM5/i7xn2PavPPhlBLdatfW8CF5ZLIqqjufNjr0Kzsf7CtJNS1SDFySY7SB+7d3PsO1c2Y8vtX/NpbudmT8/sF/Jrft/w/bzCa4Ph7T1tLOUDUpwHuZV5MS9ox7+tZ0V1Pe+P/CV1cyGSV5LksT9K0byBvENguo2cW7UYsJdxIOZB2kA/nWDqmnasPFPhnTrW9Ok6huuFS4MCzGI+oRuDx0zxznnpXLT5bSv8VpX7/C/w7HdV5+aNvgvC3b4l+O9/M9srD8QeMPCfh/I1zxJpGnN/cuLtEc/RScn8BWB/wrOyv/m8UeJPE3iMn70VzqDQW5/7Y24jQj2YGt7w94N8JeHsHQ/DOkac39+3s0Rz9WAyfxNfNn2Zhj4p+Grkf8SWz8Q66ex07RbmRD7iQoEI992KD408UXC5034W+JHHreXVlbfjjzmP6V3NFAHDnXfibIcw/D3R419LnxJtb8kt2H60/wDtL4pf9Cn4WH/cem/+Rq7WigDh/wC3PidGf3vw/wBElUdTB4kJY/QNbqP1pP8AhNPFNsC2pfC3xEq562V3Z3P4485T+ldzRQBw3/C1fClvga2mteHznGdW0m4t4x9ZCnl/+PV1Oh65ouu232nRNX0/U4P+elpcJKv5qTWgeRg8iuV134c+CNZuftl54bsUvc5F5aqba5B9RLEVf9aAOqorgv8AhE/Geh/P4V8cz3cK9LDxFF9rQ+wnXbMv1YyfSk/4WDe6H+78feF77QkXrqVoTfaefcyIA8Q/66IoHrQB31FVdK1HT9WsItQ0u+tr60mG6Oe3lWSNx6hl4NWqACiiigAooooAKKKKACiiigAooooAKKKKACq2qafY6pYS6fqVnb3tpMNssE8YdHHoVPBqzRQBjjwt4ZFna2Y8P6V9ms3MltF9kTZCx6soxgH3FWP7E0bYyf2VY7W35XyFwd8nmPnju/zH1PPWtCigDnNH8EeF9M0iXTI9Hs7iGc5uGngR2n+cuN5x82GJIz0q1N4U8MTQmGbw9pTxGLySjWiFfL3l9uMdNxLY9STWzTLiaG3gee4lSKKNSzu7BVUDqST0FAEMenWEcVpDHY2yR2RBtUWIBYMKVGwfw/KSOOxIqmfDXh1mhY6FphME73EJNqn7uV23M68cMW5J6k80eHPEmg+I4JJtC1az1FImKSGCQNtPv/nmtWhqwJ3Mb/hE/C/mXkn/AAjuk777P2tvsiZnywY7+Pm+YA89xnrUlv4a8O211aXVvoWmwz2cYitpEtkVoUGcKpA4AyenqfWtWigAooooAKKKKACvHfit8Zl8Pz3ek6BYtNewO0UtzOh8uNhwQq9WIPfgcd69ir5A+MVrqGn/ABA1mWW3ljSS5kcbl4ZGkZlb6EMOen41tQgpS1MK85RjocB4q8Ya14g1N7zUrya5mbq0rZOPQDoB7DArKSQScknPvWndLp92xEgFrL6/wn/D/PNUZ9Omt3+b7p6MOQa9FWR5zvcQLUirUbSxxDbksR1qeJlkHyn8O9MAC08LTgtPC0gGKtSKtOC1btrcOUJw4OflVgCPzpDK0UbOwVRkk4q4lqqLuZ1Dg/xD5c+h9D9eKmthK7C1tozcs3CBE5/Ed/8APNdXpPhFVeOXxBc+Xn7lrG2W9cE9qUpJK7Glc5uwsbzWJlt7KzMrjgt/Cv49h7Gu/wDAlvdeFPFOlQ2viCRbye7hjuraFvkMbtjDA9RwRz+GKS/1jT9LsxbWiJbxdBFGMM1dN8Pvh/4k1vXLLxBqlsujWMFxFcIsqfv59hyo29QPdsdelc/tlJO6svzN402mrbnv1FFY/jbxBa+FvCuoa9eI0iWkRZIk+/NITtSNfVmYqo9yK4jvPCv2p/jR478AeK9J0HwDY6Xqsl2ix3Mb2cs8sNw5PlJlGC5dQSq8t8pPTFVbzQ/i5qOmabqHj6NdR1e4hL/Z9OscJYoTxEzLnc/c+nQE9a9r+G3hh9F8NQvrUcFxr15O2panPsBzdyD5tp9EU+WvoqgV094s72cyWsqxTtGwidlyFbHBI74NdWCxTwtZVErnDmWCjjsO6MnZP9D5wsLDx1YWFzYWem61Da3QxPGtq2H4xzx6VSg8N+KYZkmh0HVkkjYMjC1fKkHIPSvYBofxUx/yPGl/+CxaX+w/ip/0PGl/+Cxa99Zw1e3Jr6/5Hyb4dTST9ppt8On/AJMeUaxpnjfWLoXWqaVrN1MECB3tXyFHbp7mn6XY+O9Lt7i30/TdatorkbZkS1fDjBHPHoTXpTWnxDW5ltW+I+gieFPMliNjHvReu4jOQPep4NI+J88KTw+PNIlikUMjppqlWUjIII6il/a/u8toW7a/5Ff6vvn571L9/dv9/MePjwv4mGMeH9VGOn+iv/hV/WbDx1rLxPqmm61dtEu2MyWrfKPyr0yysPiPfK7WXxE0O5EbbHMNgjhW9Djoae2l/ExblLVvH+jrO6M6RHTk3sqkBmA6kAsuT2yPWm84bab5Lr1/yJXDqUXFe0s/8P8A8keb+FLHxPoV/LdL4Y1eUvF5eFhdCvzKwIO091rbnvNfnbdN4L12Q+rO5x/5DrrpdJ+JsLRLL4+0eNpX2RhtOUF2wTgepwCcegNSf2H8VP8AoeNL/wDBYtZTzGM5c0lG/rL/ACOilk86UOSLnb0h/mcbBea/A++HwXrsTYxlHcHH4R1W1S28eeItWsW0WyvfD2pwCU2+oXtq08aSMM5cMoG042+2c9q7v+w/ip/0PGl/+Cxa63wxb6za6SkOvajDqF8GYtPFCI1IzwNo9BXPWx8FF8sY3d1o5dVbqdeHyqpKaUpSSTT1UbaNPo7njegP8W/EC3Wn2PxQttJ8SacANQ0fVPD0DNGT0kSSNhvhbnbIAQehwQQHzeIvjV4WJbxjc6MlknXU7XRZLy1A9ZDFKksQ9SYio7tXpvjrwfB4i+zahZ3kmk+INPy2narAoMkJPVGB4kibo0Z4I9CARW8E+L57/UZfDHiezj0nxTax+ZJbKxMN5FnH2i2Y/fjJ6j7yE4bsT4Z9OZml6/8AEibTYdStdI8HeJrGdN8VxpesSQ+YOxUPGyke++rJ+Iw0848UeDvFGhKPvzmyF5br7+ZbGTA92C++Kg1zwlqPhnUZ/FHw7ijimkYy6loJbZa6l6sg6Q3Ho44Y8OD94dV4Q8RaZ4p0GDWNJkdoZCyPHIuyWCRTh4pFPKurAgqehFADfDXirw14mhMvh/XdO1IL99bedXZPZlByp9iBWzXOeJ/A3hLxJKLjWNBtJrteUvI1MVzGfVZkw6/g1Yh8NeOPDuX8K+LP7YtV5/s3xFmU49EukHmL/wADEtAHfUVw+m/Eawiv4dJ8YaddeEdUlbZEmoMptbhvSG5X9259FJV/9mu4oAKKKKACiiigDidX+HGkm/k1fwtd3PhPWJDue50zCxTt/wBNrcjypfqV3ejCqh8ZeIPCZEPxD0hBYLwPEGko8lpj1ni5kt/c/Og7sK9BoPIweRQBBp95Z6jZQ32n3UF3azKHimgkDpIp6FWHBFT1wmo/D46bfS6x8P8AUv8AhGtQkYyT2gj8zTrxu/m2+QFY/wDPSMq3ru6VJovj9YdUh0Dxtpp8M61K2yAyy77K9b/p3uMAMT/zzYK/+yetAHb0UUUAFFFFABRRRQAUUUUAFFFFABRRRQAUUV89ftS+OPEWkazbeGdL1JtOs7iyE0zwjbJIS7KVL9QMAdPerpwc5cqIqTUI8zO/+Jnxg8LeC/MsxL/aurLx9jtmB2H/AKaP0T6cn2r5j+InxI8U+OJ2Gq3hhsQcx2FuSsK+me7n3P6VyDKwOTzu5znO73z3ptelSoRh6nm1K8p+he0LWNU0LUU1DR7+4sbpPuyQvtOPQ+o9jX0H8Nf2hYJvK0/xvAIJOFGoW6fIfd0H3fqMj2FfN1FXUpRmtSadWUNj9C9NvrLUrKO90+6hu7aUZSWFwysPYirFfDvwv8SeNNC1b/ikp5mBIaa3b5rdh6uDwPrwa+uvhn4pk8W+HX1C4tYbe4guHtp1hl8yMuoBJU4HHzCvOq0HT9D0KVdVNOp1FFFFYG4UUUUAFYnizw5oviO1W21ezEuOI5l4eMn+63UVt0UJ2A+aPiT8Cr61R7zRM38ABYiNMSp9UH3vqvP+zXid7bavoUjRyxGSAEgo4yue49j/AJIr9AwMdOlcp438A+H/ABXE7XlsILthj7TEoDH03Do4+v4EV1U8S1pI5amGT1ifEUTadqRAhb7PcH/lm56n2PemPaTW8mCpBzxivTPih8ENV0QS3ltGJbUZP2iEEx4/2h1T8cj/AGq8rlvtW0OX7Lq1s08A6FuoHs3+P4GuyMlJXTOKUXB+8jThV9vz4zVqK3dozJtJUdQOoHrUWmXdnejzrCZJCvLRSAbl+oNdDomj6nrLZt0jggjPzzMAoT8etDBamTHthmWWHbJk8I65I/DvXSaD4PvtQYXV8RYWzHPIwzfQdq3dDtvDulSzC3kjv72BQZJnIIQn0Hbp9auWk+teJ9S+weHLGW/uBw7gYih92Y8L/XsDWE6sr2ivn0NYwXUwxcafpN+x0HzLc+XJEZbgHDMpxux6Z9PStHwR4M8TeLL37ZpqzPGWIfVbwlYkB6iJe/8AwHPuRXrfgz4PadaumoeLJl1m+6iHBFvH04weX6d+PavUYo44o1jiRURQAqqMAD0ArOeIW0TeGHb+I4rwH8M/D3hZkvGQ6nqg5N5cqCVPfYvRP5+5rt6KK5XJt3Z1KKirIK8+1r/ir/irZ6Gvz6R4W2ajqH92W+cH7NEf9xd0xHqYjW58QPFtv4W02IRwG/1m+f7PpWmxn97eTkcKP7qDqznhVBJpfhz4bk8M+HBb3twt5q15M97ql2BgT3Uhy7D0UcKo7KqjtSGdJRRRQAUUUUAeIWnhDxXbxQ6bF4ZszfRT3xvdWmgt3F6swlxMk3mecshDqu0pgZIztANdB8J9A8SaV4SvdK1bT9RS3XSbS1hs77UxKz3CQMk+yRWfy42OwDnjBIUd/T6KAPDtO8LeOLCxkXw7pV1p4ghtbaA3b2sN2ylZYZEZ7c7ZY4lkWVGfDFkOMk1Hf+DfiLePbNqr6lfW9q2xoY9T2tMlvdWPlSffH7yWOG5kOSOXwSDivdaKAPIrXwn4n1HUdKTWI9dVrbV/tGoXT6sDFMvk3aboFV90S4kiUhdh5Ax8pavQPh7FrkPgfRYfErM2sx2UaXpZwxMoUBiWHBPv3rdooAKKKKACsDxv4U03xXp0UF201reWsnnWGoWzbLiymxxJG3b0IOQwyCCDW/RQBw/hLxZqNprUfg3xwsNtrxUmxvYl2WurxqOXiz9yUDl4icjqu5eRR8YR/wDCB+Kv+E8sxs0PUHSDxLAo+WM8LFfAdinCyeqEMfuV2Hi3w7pPinRZNJ1i3MsDMHjdGKSwSLyssbjlHU8hhyK4/TdZvtFu18DfEdo7611ANa6brToFh1JWBH2ecD5Y7jGRjhZOSuDlQAejAhgCCCD0IorhfhLc3Onwal4F1KZ5bzw3KsNvLIctcWLgtbSE9yFBjJ/vRMe9d1QBW1OwsdUsJrDUrO3vbSZdssE8YkjcehU8GuGbwf4h8I5uPh5qQlsF5bw7qkzNbY9Lebl7c+i/PH/sr1r0KigDlvCHjjS9fvZNHuILrRtft033GkX6hJ1X++mCVljz/GhZfoeK6msPxh4T0TxXZRW+rWzGW3fzLS7gcxXNpJ/filX5kb6HnocjiuVj8Ra/4BkFp47mOp6BkLB4liiCmAdAt7Gown/XZRsP8QTuAejUUyGWOeFJoZElikUMjo2VZSMggjqKfQAUUUUAFU9a0vTda0yfS9XsLa/sp12ywXEYdHHuDxVyigDzv+wfF/gjEng+5fxFoafe0LUrn/SIV9La5bnA7Ry5HYOorovB/jPQ/FBnt7GaW31K1x9s0y8jMN3ak/34zzj0YZU9ia6Kue8YeDdD8UiCbUIZYNQtcmz1KzkMN3an1jlXkD1U5U9waAOhorzv+3fF/gcbPF1vJ4k0NOmuadbf6TAvrc2y9QO8kQI7lF613Giarpmt6ZDqej39tf2U67op7eQOjD2IoAuUUUUAFFFFABRRRQAUUUUAFfJn7ZbbfiHppOf+QYnTt+9evrOvkb9tZtvxB0vnH/EtT/0a9dGG/iHNiv4Z4lHeyQ42sCpxkEZB6dqt219bzkLkRSH+Fjwfofx71gNLz6Hj6HpUBfPH6flXpHmHZwQTTzLBDDJLKxwqIpLE+wFdA+jaP4fgW88Y6lHanGUsYnBlf2Y9voMn6VxPhfXNW0y1vJtNu1jnSIJG0h4j3EA/oTxWHK4e8a6uJJdRvXBZ55CCRyBwD93r1P5Umxo73VfiJPNbNZaJp8el6XjEWVwXOcbtvVvqa+nf2OmWT4Oo6btrX0hG7r9yPrXw8vnXkpZVL7lUM5J25z37t9OntX3D+xxGYvg3HGeq3rg/9+465sT/AAzpwrvUPZqKKK889IKKKKACiiigAooooACARgjIrzf4gfCLw/4khlksoYrC5bJKbMwufdR90+649wa9IoqoycXdClFSVmfCnxF+D+v+GL8yWsM1vJkmIBsq/wD1zccH6cH/AGRWt4d+33OlRaVsvpL2YRq0FsD5krbW3Lxz35I6e1fZ1/Z2moWklpfW0VzbyDDxyoGU/gazfDnhfQfDolOj6bFbPMxaSXl5Gz2LsSce2cV0/WnbVanL9USldPQ8i8B/BW4nhim8UuthZghk0y0bDH/ro46fQZP+0K9q0bS9O0awjsNKsoLO1j+7HEm0fU+p9zyauUVzzqSnudEKcYbBRRRUFhUGo2wvbC4szNPAJo2j82CQpImRjcrDow7Gp6KAOb8K+B/D/hy+l1KzguLrVZk8ubUb+5e6unTrt8yQkquf4VwvtXSUUUAFFFFABRRRQAVX+3Wf9o/2b9qh+2+T5/2fePM8vO3ft67c8Z9asVwfw4/4nXjDxb4xOWhlul0jT2POYLTcHYH0ad5/wUUAd5RRRQAUUUUAFFFFABRRRQAVR1/R9M17R7nR9Ysob2wuU2TQyrlWH9CDyCOQQCKvUUAeA+KD4w+GHjbRNYeF/EejrHJpaahcXawym3kIaK3upG+XekoHlzNgMHZWIYgt7R4P16z8T+GrHXrBJo7e7j3iOZdrxkEhlYeoYEHHHHFP8V6THr/hfVdDlfYmoWctqXxnbvQrn8M5rxn4QazqHw/+H2jS38ctx4MWM2t0wBebw/dRuY5kk7vbeYr4c5aPPzZXlQD3mimW80NxBHcW8qSwyKHjkRgyupGQQRwQR3p9ABTZESSNo5FV0YFWVhkEHqCKdRQB5xPoWtfDyZ9Q8F2suqeGiS934cU/vLbPLSWRPT1MB+U/wFTwe18Ma9pPiXRYNY0S8S7s5gdrrkFWBwysp5VgcgqQCCMEVpVwvibwpqel61P4v8B+TDqs2G1LS5X2WurAD+I/8s5wOFlA9nBHQA7qisLwV4p03xXpb3lj5sE8EhgvbK4XZcWc4+9FKvZh+RBBBIINbtABRRRQAUUUUAFcVrPw8sW1OfXPCupXXhXWpm3zT2IBguW9Z7dv3cn+9gP/ALQrtaKAOAHjDxT4Z/d+OvDTzWi9da0JHuIMf3pbfmaL3wJFH96ut8O6/oniLTxqGg6tZanak48y2mWQA+hx0Psea0q5TxF8PfC+tagdVNnLpmr441PS52tLr/gTxkbx7PuHtQB1dFcGNM+Juhf8gvxBpXiq1XpBrEP2W5x6faIQUJ+sX404fEC+0/C+KPAnibSj/FPaW41G3x67rcs4H+8goA7qiuQ0z4nfD7UZRBB4v0mK4Jx5F1OLeXPpsk2tn2xXVWtzb3UImtbiKeM9HjcMp/EUAS0UU2aRIYnlkbaiKWY+gHWgB1fIP7b7FfH+lY/6Bq/+jHr6a8JePPBfi2NX8NeKdI1Qn+C3ulaQfVM7h+Ir5i/bk/5H7Se//EtX/wBGPXRhv4hzYr+GfPhb/wDV+VM3cDuP1HSm7vxH8ulM3dP5/lXpHlmjYhpNNvVVS52pgA4J+Ze9P0/RzLFHJcsBGFyeNsajjJ9/erHhGC4umuYLWza7mZVCxA43fMvJPYV32i+C089JvFFwsoQbltEOIl+vdvxqWykrnLaFp91qEixaHaeeq4VruYYiQdTt/vfhX2J+y3aPYfDq6spJPMeHU5UZ8YyfLj7V4dLNNMqW+lW629sqLtk24BXHQD6fzr3j9mqMw+Br+IyGUrqsoLnq37uPmubEO8DqwytM9QooorgPRCiiigAooooAKKKKACiiigAooooAKKKKACiiigAooooAKKKKACiiigAooooA5n4n69ceHfBV9fWCCTU5ttppsX/PS6mYRwj6b2BPsCaveCtBt/DHhLS/D9sxkSxtkhMh6yMB8zn3ZssfcmuZ1X/ipfjBp+lg79P8LW/9o3Q6q17OGjt1PukfnP8A8DQ131ABRRRQAUUUUAFFFFABRRRQAUUUUAFcF4NVdJ+JHjDwvIq/Zr8xa5aIwyCsw8q4X8JItx/6613tcH8SP+JP4u8H+LV+WOK+bSL0j/nhd4VSfYTpB+ZoAoXGn6n8L5pL/wAP2txqXgt3Ml3pEKl5tKyctLaqOWh6loRyvJT+5XoGjanp+s6VbappV5Be2N1GJIJ4XDJIp7girdeeaz4e1bwdql14m8CWpurS4kM2r+HVYKlyx+9PbZ4jn7leFk74b5qAPQ6KyvCniHSfFGixavot0Li2kJVgVKvE4OGjkQ8o6ngqQCDWrQAUUUUAcZ418JXs2qp4u8I3EOn+J4IxG3mZ+z6lCOfIuAOo67ZB8yE5GRlTo+BvFln4os5wtvNp+q2LiHUtMucefZy4ztbHDKRyrjKsOQfToq5Dx34Rm1S8t/Efh28TSvFNghW2uiCYrmPqba4UffiY/ih+ZcHOQDr6K5vwL4sh8SW1xb3FpJpmt6e4i1PTJmBktpCOCD0eNhyjjhh7ggdJQAUUUUAFFFFABRRRQAUUUUAVNT0zTdUgMGpafaXsRGClxCsikfRga5e6+FPw4uJfOPgvRoJMYD21sIGH0MeCK7OigDh0+FHguM5gt9YgP/TLXb5f0E1LJ8LfCjxsu/X/AJlI58QX3f8A7a129FAHzf8ADf8AZB+H/h+4W/8AEt3e+JLwOWWNmNvbp6fKp3Nj3bB9K4f9ty3gs/GWh2ttEIoIdLSONF6KodwAK+yK+Ov26zjx5pH/AGDl/wDRj10Yb+Ic2L/hnzsW6fz/ACppb/P5UwtzTd3/AOr8q9I8s734MSTr4huDbIHl8ggA9Oq816WtvDBqRuNTuPNm5ZUzwB6AfSvIvhnqb6VqF3dxRSzSCHYkcabmZiVGAK7Wz8Pax4gvGudfnfTrRssbaN/3jKT0Zu30FQy4vQta74vkvbz+zdAtnvJQEyIfup6726Dt719J/ssxXMHw5uobzabhNTlEm3OM+XH614REllpsQ0/w/YRqqquWVcLgjrnucV79+zSsy+B9RW4YNMNWl3kDgny4q58R8B1Yb4z1GiiiuA9AKKKKACiiigAooooAKKKKACiiigAooooAKKKKACiiigAooooAKKKKACq2rX9rpel3ep30ohtLSF555D0RFUsx/IGrNcH8YP8AibR6B4JU5HiDUlS7Ud7OEGacH2YIsZ/66UAWPg5YXcfhR9e1SExar4iuX1a7RusfmAeVEf8AciWNPqprtKBwMDgUUAFFFFABRRRQAUUUUAFFFFABRRRQAVgfETQj4m8DaxoaNsmu7V1t5M48uYfNG/8AwFwp/Ct+igDC+H2vDxP4J0fXtux720SSZP8AnnLjEifVXDD8K3a4P4af8SjxR4v8IN8sdrfjVLJeg+z3mXIHsJ1uB+Vd5QBw3ivwnqVlrUvjHwK0Ftrjgfb7CVtlrq6KOFkx9yUDhZgMjo25eBteCPFmm+K9PlmtEmtby1k8m/0+5XZcWU2OY5F7eoIyrDBBIOa365Dxt4Pl1LUIvEvhu9TR/FNpHshuyhaK6jzn7PcoP9ZET/wJDypByCAdfRXLeBvGEWvyXOk6jZvo/iTTwPt+lyvuZAeBLG3SWFv4XH0IDAgdTQAUUUUAcn468Jzarc23iDw/dR6Z4o09CtpdspMc8ZOWt51HLwsfxU/MvI5seBfFkHiS3ube4tZNM1vT3EWp6ZMwMltIRwQejxsOVccMPQggdJXI+PvCM+rzW+v+Hr1NK8U6epFneFSY5kzk29wo+/Cx7dVPzLgjkA66iuX8AeMIfE0FzZ3dm+la/prCLVNLmYGS3c9GU/xxN1SQcMPQggdRQAUUUUAFFFFABRRRQAUUUUAFFFFABXxx+3cceO9H/wCwcv8A6Mevsevjb9vL/ke9H/7By/8Aox66MN/EObF/wz5xLf8A6qYTSE00mvRPKO++Ckxh8R3EghMxEBwgHJORXqiW9xNqBuNSuBHGAcRKcDHv614/8KNWh0bVLzULhlVI7cjLdySBXS6nqeq6lv1K5vDomm84uJ+JXB7Inb69aTRpF6HTeJfFljpzx2OnpvmZUEcUK7ncEdAB047n1r6G/ZVe4k+G91JdoUnbVJTIpOSD5cdfEl/4utdPSS28L2phL58y/n+aeT3GelfZX7F8sk3wYSaaRpJHv5CzMckny4+TXPiP4Z04V3qHtdFFFeeeiFFFFABRRRQAUUUUAFFFFABRRRQAUUUUAFFFFABRRRQAUUUUAFFFFABXCwf8TP463Mh+aLQdAjjXP8Mt3MzN+Oy2T8G967e4aSO3keKPzZFQlEzjcccDPavnL9mb4xn4ifFnxhbR+ErzT5Lny7q4mkuldbVIY0hWI/KMsX3njHf0oA+kKKKKACiiigAooooAKKKKACiiigAooooAKKKKAOC8dn/hH/H/AIZ8YD5bW4Y6FqR7LHOwNu59NswCf9tjXe1l+LdDs/E3hnUdB1Dd9mvoGhZl+8hI4dfRlOGB9QKyPhbrt5rPhs2us7V17SZm0/VkHH7+MD94B/dkUrIvs4oA6uiiigDmvHPhC08Sx211FdS6XrlgS+m6rbAedbOeoweHjbo0bfKw98EUfBni+7n1ZvCfi61h0zxPFGXRYyfs2oxDrPbMeSP7yH5kJ5yMMezrE8Z+F9K8V6ULHU0lR4nE1rdQP5dxaTD7ssTjlXHr35BBBIoA26K4Lw34o1XRNbt/B/j14vt052aXrKJ5dvqoH8JHSK4x1j6NyUyMhe9oAKKKKAOU8deEW1me313Q7tNK8UaepFlf7Mq6HloJ1H+shbuOoOGXBFS+BPFkfiKK5sr6zbStf05hHqemStuaBj0dT/HE2CUccEehBA6auU8d+E5Nalttb0S8XSvE+nKfsN9tyrqeWgmUffhbHK9QcMuCKAOrormPAni6LxElzp99atpXiHTiE1PS5XBeBj0dT/HE2MrIOCPQggdPQAUUUUAFFFFABRRRQAUUUUAFfJf7c3hvXL7X9M1qz02eewisxFJMi5VW3ucH8CK+tKZcQw3ELw3ESSxOMMjqGVh6EHrWlOfJK5nVp+0jyn5SPlSVYEEdcjkUzNfc3xe/Zt8N+J1l1Dw3t0nUTlvLH+qc/wDsv8vpXyL8Qvh34q8D6g9rremTRoDxKFyjD1zXoQqxnseVUoSp7mf4V1KTSYr6/ihimkijGxZRlclgAce1Zeq6nqWs3f2i/uZLiTtk8KPQDoKtaJEbiw1CJeSUX/0IV03gnwPq/iHUY9P0fTZ725b+GNc4HqT0A9zWnqQk3ojkrHTJJiNymvu79jeIw/B/yipAXUJAMjr+7jrG+FX7OOl6WsWoeMpEv7kAMLGI/uUP+03V/oMD6175Z21vZ20draW8VvBGNqRxoFVR6ADpXFiK0ZLlid+GoSg+aRLRRRXIdoUUUUAFFFFABRRRQAUUUUAFFFFABRRRQAUUUUAFFFFABRRRQAUUUUAFeffCX4XaX8Ptb8YatZTLNN4k1Z744j2+RGclYhyc4ZpDnj7w44r0GuP8f/Ebw34NiKX9z9oviMx2VvhpT9eyj3P600m3ZCbSV2dezBVLMQABkk9AK8x8bfGrwv4fvPsOnpJrdyrhZvszgRxjv854J9h+YrxL4g/E7xN4wZ7eaf8As/TD0srZiAw/226t9OB7VxIAAwAAK66eG6yOSeJ6RPs/wV428O+LrXztHvlaUDMltJ8s0f1X09xkV0dfCdldXNldR3dncS21xGdySxOVZT7EV7R8PfjpdWvl2Hi+E3UPCi+hX94v++vRvqMH2NRUw7WsS6eIT0kfQlFUdD1fTNb09L/Sb6G8tn6PG2fwPcH2NXq5jpCiiigAooooAKKKKACiiigArz3xvu8G+M7Xx7D8uk3qx6d4iXsibsW92f8ArmzFGP8Ackz/AAV6FUGo2drqFhcWF9bx3FrcxNDNFIuVkRhhlI7ggkUATjpRXA/DW8utB1W5+HGtXDSz6fF5+i3MrEte6fnC5J6yRHEb9yNjfxV31ABRRRQBneJND0rxHo1xo+tWUd5ZTjDxv2I5DAjlWBwQwwQQCDXE6drmq/D+/t9C8aXsl/oM8gh0zxFL95CThYLw9Ffss3CvwGw33vR6g1Gys9SsJ9P1C1hurS4jMc0MyB0kQjBUg8EGgCeivMhPqXwpcRXklzqfgHOI7lyZbjQx/dkPJkth2floxw2VGR6VbzQ3NvHcW8sc0Mqh45I2DK6kZBBHBBHegB9FFFAHJeP/AAe+uyWut6JeLpPinTQf7P1DbuUqeWgmUf6yF8cr1Bwy4IqXwF4uXxFHc6fqVk2k+ItOKpqWmSPuaIn7siN/y0hfBKuOD0OCCB1Fct478JNrjWusaPeDSvEunBjp+oBNwwfvQyr/AMtIXwNy9uGGGANAHU0VyvgXxhHr0txo+qWZ0jxLYKPt+mSNkqDwJYm/5awsfuuPoQGyK6qgAooooAKKKKACiiigAooqjrusaXoWmyalrF/b2NpGPmlmcKPoPU+w5oAvVxHxb8ReBNH0N7bxo1tcpKpMVlt3zSH/AGVHI/3uB715F8TP2hbq5MuneB4TbRcq2o3CfOw/6Zofu/VufYV4Pf3l3qF7Le391Nd3Up3STTOXdz7k12UsLJ6y0OSriorSOp3ngfwn8J/E3jFnOp3vheCdiDY3G0rMM5AWbO1D7FfpnrX1x4S8NaD4X0tbDQNOgs7fAJMYy0h9Wbqx+tfAleifDb4veKvBhjtRN/aelAgGzuWJ2D/Ybqv05HtWtahKS91mNCtGD1R9n0VxXw6+JvhbxvCqadd/Z7/GXsbghZR9OzD3H6V2tee4uLsz0IyUldBRRRSGFFFFABRRRQAUUUUAFFFFABRRRQAUUUUAFFFFABRRRQAUUUUAFZPijxJonhnTzfa3qENpF/CGOXc+iqOWP0rkfjb471Dwbp1pHpdvbtd3u8JNOfljxjnHc89yBxXy/r2qarrGpPfa1e3F3dt1eZs4HoB0A9hxW9Kg56vYwq11DRbnp3xB+N+s6uZLLwwj6RZHINw2DcSD27J+GT7ivJXZpJGkkd5JHO5ndiWY+pJ5NNortjCMVocUpyk7sKWnpH+8VZG8sHuRVry0gwenG772GH+63Q/SqJK6xbQkkisYj12+n1qSZbXy1Ktjg8qO/uCf1pstyd37okZHzHaBu+o6ZqAncck5NAGr4Y8R614a1AX2i38trL/EAco49GU8EV778PvjhpOq+VY+Jo10u8Pyi4XmBz7nqn48e9fNlTWltcXlwltawSTzOcKiKSTWc6UZ7mkKsobH3TBLFPCk0MiSRuNyujZDD1BFPr5l8D33ivwDLYCTVUa1ubhI5dMZvMVNxHP+yev3fxzX01XDUp8jO6nU50FFFFZmgUUUUAFFFFABRRRQBy/xG8NXGv6Xb3Wk3CWfiDSpftek3bDhJQMGN8cmKRco49DnqBVrwH4mg8VeHk1FLd7S7jka3v7KQ/vLS5Q4kib3B6HuCCOCK3q878cRS+CfEh+Imnxu2lzqkPia2jBOYV4S8UD+OLo/rHn+4KAPRKKZBLHPCk0MiSxSKGR0OVZSMggjqKfQAUUUUAI6q6FHUMrDBBGQRXmtzpeqfDK4k1HwzaT6l4OdjJe6JCpebTSTlprQfxR9S0Hbkp/dPpdFAFTRtT0/WtKttV0q8hvLG6jEsE8TbldT0INW68312wvfh3qtz4p8O2s114bupDNrukQKWaBj968tlHfvJGPvDLAbgd3f6Xf2Wqadb6lp11Dd2dzGssE8TBkkRhkMCOoIoAs0UUUAc3448IWXieG3nFxPpms2LGTTtVtcCe0c9cZ4ZG6NG2VYdR0IzfCXjC8TV08JeNoIdN8R7SbaWPItNVReslux/ixy0RO5f9pcMe2rK8V+HdH8UaPJpOtWa3NuzB1OSrxSD7skbj5kdTyGUgigDVorzeHxBrnw9kWx8bzzap4dyFtfEgTL247JfKo+X089RtP8QQ8n0WCWKeFJoJElikUMjowKsp5BBHUUAPooooAKKKKACvlf9sG6ZPH2mQSs7wDTVZULHCsZHBI7A4r6or5L/bObb8QtM5H/ACDE69/3r10YX+Ic+K/hnkKFJOYm3cZ2/wAQ/DvSVhmYgjaSCMcZ6dOlT2+r4wtypcf3x94dOvrXp3PLNWirnh2x/ty5EVpdWyJt3PLI+1UAGTnv+FXbjxb4Y8Mzm18O2r6/qycNduo8qM/7I6D68/Wk5FWL+g+Fr4iLUtRuW0i2XDxyHPnt7oo5H1OK+p/2fPEVz4m8BNfT31zfJHeSQQT3OPNaMKpG84GTyea+Gdb8T6xqd1JNqmoPM8oA+zxEiPBPTPVj9OOOtfYf7G8jS/BqKRgoLXshIUYA+SPtXLitYXOnCv37Hs9FFFeeeiFFFFABRRRQAUUUUAFFFFABRRRQAUUUUAFFFFABRRRQAUUUUAeCftenFho56cTf+y186WmpTRny5P3sWcBWP3eex7V9EfthHGl6Qfab/wBlr5fST5/x/rXpYf8Aho8zEv8AeM6qCaC4/wBQ53d424b/AOvU0TRqGEkbNnoQcEVx00xCghsEY5HXtVvT9eljxHeKZ06BwfnH+P41rYyUjq5J08oRjMgI6P1X0wRVckn6enYVHbzQ3MfmW8glUdcdV+o7U+kMKUZJwOSegra8O+GNU1r97DGILQffuZvlQfT+8fYVuX2s+C/AEWTcR3epAf62QbnB/wBhB936n86VyrdWVdB8E3dxEt7rM39mWR5AYfvZB7L2+prUu/FHh7w1DJYaN5Fo3llpJGbdNIB6nqfpwK8z8QfELxD4nmkTS4XtoT96eU8gevoPxrlYvssNw7pJ/aF2RuluZifJX3z/ABdO3HFKVkryYuf+U9J8Pazc654yjvt9ybMS26RiQ8F/NySB9MV9vV8D/DETy6vaXlw1y0rTQq5lwqf675fLUdFx39a++K5MS72OvCPRhRRRXMdYUUUUAFFFFABRRRQAU2REkjaORFdGBVlYZBB6ginUUAedeDXbwJ4oXwDeOf7Evd83hmdyT5YHzSWLE90GWj9Y8j/lnXotYfjnw1a+K/Ds2lXE0lrKGWa0u4f9baXCHdHMh/vK2D7jIPBNUfhv4ku9b0+507W4Y7XxJpEotdVt04XfjKzR55MUi4dT7leqmgDqqKKKACiiigArzO5B+FmvPeRKR4F1S43XSAfLot1I3+tH923kY/MOiOd33WbHplQ3trbX1nPZ3kEdxbTxtFNFIoZXRhgqQeoIOKAJgQRkciivO/Bd1ceCfEMPw+1i4lm02cM3hm+mYsXjUZaykY9ZIwMqT9+MeqNXolABRRRQAkiJJG0ciq6MCrKwyCD1BFeeTeE9d8FzyX/w7MU+mMxe48M3UmyA5OSbSQ/6hj/cOYyeyda9EooA53wb4y0XxQJ4bN5rXUrXAvdMvE8q7tW9HjPOPRhlW7E10Vc74x8GaJ4o8ie9jmtdStc/Y9TspDDd2p/2JBzj1U5U9wa58a1438GkR+J7B/FOjLwNX0q3xdwr6z2o+/7vDn/rmKAPQqKzPDXiDRPEumLqWg6pa6jaMceZBIG2t3Vh1Vh3BwR6Vp0AFfIv7bLbfiBpf/YNX/0a9fXVfIH7cJx4+0n/ALBq/wDox66MN/EObFfwzwBpPqRx9R0qItnH4c/lTC3Tn8fyphbp2P8APpXpHmGlYMg0y/EkkkaNGqsY2wSCy8Z9DVHz1jRIYEFvGyn5BHuLcjHHU8Z+9x7Vc0mNprG9jjYq21CCBnHzL0q5aWVrYLEsil7iQfLDEC8sh4447ce1KwGbp+nXV267gQGVQVBySM9C3b6D2r7c/Y/i8j4RCH+5fyL1/wCmcdfMmkeDdTvY1m1dhpdlgMLaJv3jjH8TdvoK+qv2YobW38AXkFlj7MmqSrHjpjy465sS1yaHVhVaZ6pRRRXnnpBRRRQAUUUUAFFFFABRRRQAUUUUAFFFFABRRRQAUUUUAFFFFAHz9+2QcaPpR/2Zv/Za+Vkf5/x/rX1R+2Z/yA9L/wB2b/2WvlJG+b8a9LD/AMNHl4r+IyaRvl/z7VXDc092+X/PtVfdzWxzluKeWCQSQyNG46MpxXX+CNYW/wBR8u8to3eJd+7+FsHutcQzcVv/AA7b/icTZ/54n+YoZUdze8c/FHWdenOl+G1aC3Hyeci449EHYVxUOlRW8zzX7S39795okOSD/tseF/n7VPDdO8sdrp9s8MMgJKQ8zOMZBLfwg+350kMcaTG0hia8uJXytna52A4AwzDlunQfnWXM3pBfMHdu8hX83ULaJkeMQKQ8kI+S3jXH8TfxHp/hU+m2txqd95OjWX2+5UKpuHTbBEB0wp44yeW/Kut0X4fX96I7nxJJ5cSgmOxh+VV4zzjgfz969LsNP07SLPyYYIoIUBwiDH92p0vdas0jBvfRHH+GPDNxor2N7fXZubyW9t43YDCgb84Hc19q18k3+qQ3eoWdnGwzDqNsWA7ZY4r62rnxF9LnZhklewUUUVzHUFFFFABRRRQAUUUUAFFFFABXC/EjStQ0/ULbx/4btXuNW0uIxXtnH11KxzueH3kU5eM/3gV6Oa7qigCnoeqWGt6NZ6xpdwlzZXkKzQSr0ZGGQfb6dquV574bU+CviFceFXO3Q9feW/0bP3be5+9c2w9A2TMg95R2FehUAFFFFABRRRQBi+NvDdj4r8PT6RfNJCWKyW9zCcS2s6nMc0Z7OrYI/I8E1mfDbxHe6ta3ei+IFjh8TaM62+pRoMJLkZjuIx/zzkUbh6HcvVTXW1xHxJ0fUYLq08ceGbdptc0hCstqnB1KyJzJbH/a/jjJ6OMdGNAHb0Vn+HNZ0/xBoVnrek3AuLK8iEsLjjIPYjsQcgg8ggg1oUAFFFFABRRRQByXiP4f6Dq2ptrVobvQ9dIx/amlS+RO/oJBgpMPaRWFZwvviR4Z+XUdNtPGmnr/AMvOnbbS/VfVoHPlSH3R0z2Wu+ooA8Tuv2lvh/YfEyLwXrC6jpHmW6M95f2z26287E/uZkcBk42nfyvzdcc15P8AtwSxyeOdGlikV430xGR1OQwMj4IPcV774q+Bnwq8U+ILvX9f8I299qd4waed7iYFyAFHAcAcADgdq+af2tfDGieDtf0PQvDtrJaadFp4MUDXEkojzI+QpdiQPYHFdGG/iHNiv4Z4ju59D+nam5//AFflTd3/AOr8qYW/H/Ir0jyzrPh1pk+s39xYW919mdowxk25KqCCcD1r0vQtL0Xw/f8Ak2URur1wd0rfM7Hvlq4D4MRmfxBcRrMYs25y44IGVzXf3+uaL4fnkbzEH3i0h5+b09SegqHuaR2NS/t5rgibU5hFFtUiJTjBAz1784r3X9mdoG8CXzWwxCdVl2cY48uOvl1/+Em8WTCZEfStPIU+bMP3jgDOUX+HPqfavp/9l+1jsfh9eWcUjSJDqsqB2OS37uPnNc+I+A6cN8Z6rRRRXAegFFFFABRRRQAUUUUAFFFFABRRRQAUUUUAFFFFABRRRQAUUUUAfPn7Z3/ID0v/AHZv/Za+Tlb5vxr6w/bQ/wCQDpn+7N/7LXyUrfNXpYf+Gjy8V/EZM7cf59qr7uae7cVBu5rc5ydm4rf+HRzrM/8A1xP8xXNM3FdH8NDnX3HYxj/0IUnsEXqbPh7wfrWtQLut/wCxtLbnYB+9mHvnk/jx7V6d4N8NaXofli1gWIhsM7cu/wAxHJ/CtG+vrWxtfN3AhAST+VcdrXi2DTmtrqe4RIvMLsnWR1ySAq/Xv0rHWW50JRgdTrOqQRM0ERG8JyB1wVOK4PxN4ytUsns5vNlvZdy/Z4Gyw5UjJ7ZwfestB4k8X3DzWMDaVp8ihXuGzvkVV7H6DoPzrvPCXgnR9CjMiR+ZcYO64l5bt09Opqm1EV5S22Ob8KQ+IJdQtdU1iFbWOa+tljt+AQd/3iOvTHU/lX3HXydrUtv5mmQxY3LqlsWPr8xr6xrkxDelzrwySvYKKKK5jqCiiigAooooAKKKKACiiigAooooA5r4l+HZvEnhSa2sJFg1e0db3Srg/wDLG7iO6NvoT8reqsw71b8DeIIfFPhPT9dhiaA3Mf76BvvQTKSskTe6uGU/StquB8Of8U18VtZ8PH5dP8QRHWrAdAtwpWO7QfUmGT6u5oA76iiigAooooAKKKKAPOJP+LdeN/OHyeEfEl3+8/uabqTnhvaKc8HsJMH/AJaGvR6o6/pOn69ot5o2rWqXVjeQtDPE/RlYYP0PoeoPNcp8N9W1Cxv7rwF4kunuNY0uMSWd5JwdSsScJN7yLwkn+0A3RxQB3NFFFABRRRQAUUUUAFfHP7dhx480j/sHL/6Mevsavjf9vD/ke9H/AOwcv/ox66MN/EObF/wz5zLfjTS3/wCv8qaW/wD10zNekeUdh8ModSudRurfSfKF1JEAGkJ2qMjLcdcelej6P4a0zStSW61e4/tPUsFg0oyAepCr0FcJ8ElnfxHcLbOI5DbnDEZwMjP6V6a82l6RfSTXM6yTbSzSO3C+vJ6Coe5pDYuXovr7BY/Y7barAdGPGSD6dhXun7MyRR+BdQjgbdEurShDnOR5cVfLWq+JtT8QSMNGjVLNAu+8n+SGPHXH97+XFfTH7JRjPwum8q5F0n9pS4mAwH/dx8isMQvcOrDO8z1+iiivPPQCiiigAooooAKKKKACiiigAooooAKKKKACiiigAooooAKKKKAOB+M/w8j8f6PFAtyIbi3DbFcfI4bHBPbp15r4/wDiB8L/ABD4Tvnjns5doyRkcMPVT0Ir7+qrqunWOqWb2eo2sVzA3VJFyPqPQ+4relXcNOhhVoRqa9T8zZtyEq6lWHUEYxVctzX2F8Vf2e7HU0lvfDnEnJ8hiA4/3W6H6HH1NfL/AIv8Fa54bupYby0l2xnDHYQV+o6iu+FWM9jzatGcNznWbiuk+Grbdclb0iz/AOPCuWLV03w1+bXZF9YgP/HhVvYzjujqf7f1nXC+neHrd7gb2Ml5OuEQHHAB4AGOp/Kul8HfD20jvYr/AFpzqd2Xy5lJKKc9h3/GuytbOw0qxihhhihhQHCIAB2rNfXBFd2sUSMRLOVJUcKMk5P51hdy8jpUUtWaepyWtpGEXaCExgDAHyGsoX2oa9H9l0OF7i7nLJCiIWJIZcnHpjNdf4T+FPiDxHef2lrM8uladIiYjdf3zALzhT93Pq35GvbvCnhbQ/C9l9l0axjgBA3yHmST/eY8n6dKxlVjD4TeFGUt9EeYeBfguBeprHiyYtL5scy2UUnCsn3dzD3ycD869poorlnNzep1wgoLQKKKKkoKKKKACiiigAooooAKKKKACiiigArhvjLbzW2gWni+xiaS+8MXS6kqoPmktwClzGP96FpMD+8q13NNlRJY2jkRXRwVZWGQQeoNADLS4hu7WG6tpVlgmRZI5FOQykZBHsQalrg/hA8mkW+qeAbpyZvDc4jtCxyZLCTLWze+1d0R94jXeUAFFFFABRRRQAVynxI8N3etWFrqmhyx23iTR5Dc6VO/Cs2MPBJ/0ykX5G9OG6qK6uigDE8D+JLTxV4dg1a2ikt5CzQ3VrL/AK20nQ7ZIXHZlYEe/BHBFbdedeMFbwH4qbx5aqRoWoFIfEsKjiEjCx3wH+wMJJ6phv4K9ERlkRXRgyMAVYHII9RQAtFFFABRRRQAV8a/t5f8j3o//YOX/wBGPX2VXgP7VPwe1z4gXFrrugzxyXFnbCE2rcM+GY5B7/e6e3et8PJRnqYYmLlTaR8QlqZmtLxFoereH7+Sx1exmtJo22ssikc1lZr0bnkWOw+Gd1e2t/dyadbtPdGHZGgbb1I5J9K09evtM0+ZpvEF0ur6hksLC2OII2/2z3P1rj9JuJ7fTNSkt5nik8pV3IcHBYAjNZsFtJM3APPegq+hp+IfEmqa4RHPIIrVf9XbQjbGo+nf8a+4f2KgR8FIgeovX/8ARcdfFmheHbm9uYre3t5Z55GCpHGhZmPoAOtfeX7M/hfWfCXwzTTdcszZ3L3TzLEWBZUKIBnHQ/KeK58TpA6sInz3PTqKKK889IKKKKACiiigAooooAKKKKACiiigAooooAKKKKACiiigAooooAKKKKACsTxV4V0PxNamDVrJJG27VlUYkQex9PY5HtXJfEfxJrWieInmj1ZLTQ7O0hmujbRwTyQM0rBmuInZZDEVACmI7sh+uBWdD8TNW0uykGrWlpM0896unz+a+ZDFqQtEjdEjJBxLHt27s7TnGc002thNX3PJfi3+zvdWvnahoWZ4uW3RJ8w/3kHP4jP4V474T0XUdB8SyR6jAYx5Y2v1VvmHQ19caP8AFvVtalhGl+HbCSNRaJdNLqDIUlnvZ7QBQIzkK8G45wcNjGaz4da8K+I9RgutX8Gab/aH9o2Ns6NcEq0s00sTvtwA4UwsRkfMOuMV0wxTStI5J4SLd4nD+E/CXifx1bFIrQ2tk7Or3cpxGFyOn948HgfiRXuPgL4beHvCccc0UP22/Uc3U4yVP+wvRf5+9ZXiX4jTeG9Zv7NvD8b6Xp94liHhnxK7tZG5XbHtwANu3r3B7YrL1T4q6slne2EWm6VDqkVpLdeeNR3WyRi1E67XMfzSYYfKRjALZxWU60pG8KMY+p67RXmvgH4iajr2v2ukPozNb7Wgnvd+1vOjhjkZihAG1i+AFJI4JGDx6VWRqFFFFABRRRQAUUUUAFFFFABRRRQAUUUUAFFFFABRRRQBwHxJ/wCKb8UaF8QE+W1t2/svWiOn2OZhslb2im2HPZXkrv6q6vp9nq2lXel6hAs9ndwvBPE3R0YEMPyJrlPhJqF4ulXnhPWJ2m1fw3MLGaV/vXEGM28//A48ZP8AfV/SgDtaKKKACiiigAooooAZcQw3FvJb3ESSwyoUkjdcqykYIIPUEV5/4Emm8GeI/wDhXWpSu+nyI0/hm5kbJeBeXtGJ6vDkbe7R47o1eh1z/j7wzD4q8PtY/aHsr6GRbnTr6MZe0uU5jlX1weCOjKWU8GgDoKK5j4c+JpvEWkzQ6nbpY6/pk32TV7JWyIZwAdy+sbgh0burDuDXT0AFFFFABRRRQBy3j/wD4X8b2DWuvabHK+3ak6gCRPoe/wBDXyR8YP2aPEHhvztS8MsdV05ckoo/eIPcf/rFfb00scMTzTSJHGgLM7nAUDqST0rxL4mftAaPpJl07wjFHq96MqbpiRbRn27yH6ce9dFCVS9o6nPXhTavLQ+KdF0+4X+0bG6geGUIuUdcH7wr2X4SfAfxJ4s8q8uITpOlHBNzcIdzj/YTq31OB71seC/iPpUfihNX8b+FdO1mXeWW8ht1jliJ/wBgYRx9Rn3r6u8IeKdA8VaaL7QNRhu4gBuVTh4z6Mp5U/WumtVnBaI5aFGE3qzI+HXw28K+BbVV0exV7sriS8m+aZ/x/hHsMV2NFFee227s9FJRVkFFFFIYUUUUAFFFFABRRRQAUUUUAFFFFABRRRQAUUUUAFFFFABRRRQAUUUUAUL/AEXR9QvILy/0mwu7m3x5M01ujvHzn5WIyOeeKLrRdGu7dre60mwnhYOGjkt0ZSHcOwwRjlgGPqQD1q/RQBQtdF0a1Z2tdJsIDIyM5jtkUsUbcpOByQSSPQnNJ/Yei/aYrn+yNP8APh/1Un2ZNyfMX4OMj5iW47kmtCigCtJp9hJMZpLG2eUyrNvaJS3mBdofOPvBeAeuOKpv4a8OvYDT30DSmsxL5wgNnGY/M/v7cY3e/WtWigClBpGkwah/aEGl2UV55Qh+0JAqyeWMYTcBnbwOOnFXaKKACiiigAooooAKKKKACiiigAooooAKKKKACiiigAooooAK8/8AiSG8La/p/wAR7dT9mtkFhryqPvWLNlZj7wyHd/uNJXoFRXltb3lpNaXUKTW88bRyxuMq6MMFSO4INAEiMrqGVgykZBByCKWuC+FdxPos998OtSmeS50RVfTZZDlrnTWJELZPVo8GJvdFP8QrvaACiiigAooooAKKKKAOD+IWl6jo+sQ/EHw1avdX1nD5GrWEX3tSsgckKO80ZJZPXLJ/Fx1+harp+uaPaaxpN1Hd2N5Es0EyHh1I4Pt9Oo6VdrzW6/4tn4qe+UbPBWuXWbpf4NJvpG/1v+zBMxw3ZZCG6OcAHpVFFFABXCfFX4oaF4BhWG7jmvNTlj3w2kQxkZIDMx4Vcg+p46V3dfKP7Yczw/EXTmQ4J0tAfcea9a0IKc7MxrzcIXRx3xG+JfinxxMyald/Z9P3ZjsLclYh6bu7n3P5CuLqFLyGT/Wfu29R07dR261ORwDwQehHINerFKKsjy5ScndiVf0LWNU0LUU1HR7+exukPEkLlT9D6j2NUKuaTpd/qtz9n0+2ed+rY+6o9WJ4A+tN26iV+h9D/DT9oW3n8vT/ABvALeXoNQgQ+Wf99Byv1GR7CveNOvbPUbOO8sLqG6tpRujlhcMrD2Ir4iNp4X8MAya1eQalfqu77MrfuU+uOXOfw+tfRv7K99NqXw0mvpoUgebUpW8pF2qmUj4A7CvPxFGMVzRO/D1pSfLI9YooorkOwKKKKACiiigAooooAKKKKACiiigAooooAKKKKACiiub8c+OPDfgyy+0a7qKQuwzFbp800v8AuqOfxOB700m3ZCbSV2dJRXyh43+MXjLxzdPpHha3n0uxfgrA37919Xk/gHsMfU10Xwtu/F/hC02XGvNfRNybGfMkSfRz8wP049jXR9Wly36mH1mN7LY+jaK5rwx4z0vWXS2kzY37dLeZh85/2G6P/P1Arpa52mnZm6aaugooopDCiiigAoorN8Sa9o/hzTH1LW9QgsbZf45WxuPoo6sfYc0JXBuxpUV8z/EP4+atrE7aR4Es5bWNyUF26briT/cXon1OT9Ko/DGPxzoN8+rXPiS7ieY7pbSVzOsp9ZNxxn6c+9dKw0rXZzvExvZan1NRXF+G/H9jdlLbWUXTrk8CXdmBz7Mfun2b8Ca7QHIyORWEouL1NoyUldBRRRUlBRRRQAUUUjMqqWYhVAySTwBQAtFeP/Ev47+HvDvm2Hh8JrepLlSyNi3iPu4+99F/MV4zFqHxH8c63Frl7rl5YRxtuhlR2iSP/rmgIz9e/cmuiGHlJXehhPERi7LU+xqK8s8LePNT0+GK114vqkSqAbqNAs492QfK34YPsa9I0nU7DVrQXWnXUdzCeMoeVPoR1B9jzWU6cobmkKkZbFuiiioLCiiigAooooA4v4o6NqElvZeLPD1uZvEGgM09vCpwbyBgPPtSf9tRlfR1Q9q6Tw5rGn+IdBstb0qbzrK9hWaF8YO0joR2I6EdiCK0K870xv8AhA/iG+jyfJ4c8UXDz6c38FpqJBaWD2WUAyKP74kHcUAeiUUUUAFFFFABRRRQAVX1Oxs9T06407ULaO5tLmJop4ZFysiMMFSPQg1YooA888IX154K1638BeILqW40+4yPDepztlpkUZNnKx6zIB8pP+sQZ+8rZ9DrJ8XeHtM8U6BcaNqsbtBLhkkjbbJDIpyksbDlXVgCGHQiud8CeJNSt9VbwR4xdR4htojJa3gXbFq9svHnxjoJBwJI/wCEnI+VhQB3FfJP7aTbfiDph5/5BidP+ur19bV8h/tuNt8f6Vzj/iWr/wCjXrow38Q5sV/DPB2l6En0+YfhSW9/NbEeWwweqnlT0qm0hyOx/Q9Kj3f/AKvyr0jzDs/Dep6HK0l1rhngtbePfKkZ5Y9gD7kj3pNa8e61qNubHQbaPw/o/OxUTMso9fc+/wCtc1p0hTTr1lVXO1OGAwPmX14qinn3rBtgm+Ugu2VTqvfq309+lJjvoPe52yPLExZyAz3Mj5c885P9F/Ovtr9jLP8AwpaDPX7Y/wD6BHXxpaaXDbol1fy+WAFAeTqD2Cj6V9p/siqI/hOUCsANQkADLg/6uPqK58T8B0YT+Iew0UUV5x6YUUUUAFFFFABRRRQAUUUUAFFFFABRRTZHSONpJHVEUZZmOAB6k0AOqlrWrabounSahq19BZWsY+aWZwoHt7n2ryb4l/HvQdB82w8Mqms6guVMobFvEfdur/Qce9eIX/8AwmXxE1Eal4i1CXyM5TzBtRB6RxjgfX9TXRTw8pay0Rz1MRGOkdWej/Ej9oK4unfSvAds67iU+3zR5dv+ucfb6t+VeeaX4N1bXL5tW8VX1w0kx3OHk3zSf7zHp/npXT6BoOmaJFm1hzLj5pn5c/4fQVI+sRTJi3l8kt9yV1DLwehGcj8a7IRjBe6jjnKU3eTNHTrfS9JhSztEt7VT0QEAt7nPJrQDVzS2clzLI/kiKV8GQN+8gl9weoP0rYsY/sdpslnLhcsWc8KPTJ7D3ptAmXnCSIUkUMp6git7S/iBeeGLbfqt0t3picEXEmJUHojn73+635ivKPEvxBsbLfb6Sq3lx08w/wCqU/8As34cV5zquo6lrFz9q1G6eU9t33VH+yOgpOkp/EHtXD4T7o8H+K9A8W6aL/QdRiu48DegOJIz6Mp5U1t18M/Cm+n0/wAf6VNYXEsMouFBZHI3KTyDjqD6V9zVw16Xs2d1Cr7RBUdxNDbQPPcTRwwxqWeSRgqqPUk9K87+JXxi8LeDhJaRyjVdVXj7LbuMIf8Abfov05PtXz14l8UeO/ihdkXc5t9MDfLBHlLdPr3c/XP4U6eHlPXZCqV4w03Z638TP2gNK0vzdP8AB8aapefdN24P2dD/ALPdz+Q9zXjraX4t8dakNY8UajcbW6PN12+iJ0Ufl+Nb3hvwnpmkbZmUXV0P+Wsg4U/7I7fzrVn1eBJZIV37kOxnCg7G+nUiu2EIw+FHHOcp/Ex+i6To3h+3C2yRQluGmkYb3PuT/IVsK3AIIIPQiubEUt5MkkhDS7dqXMPzRuPR0PStPSbV7RX3yDDY/dpnYv0zzTYkzUDAgg4IPUHvWroXifUvDce63ukawjGXtrl8RKP9lusf4ZHtXn/iXxrpej7oYmF5djjy4z8qn/abt9OteZ694g1fX5SbyfEIPywp8sa/h3P1o9nzbh7Tleh9neA/iF4Y8ZI0elahF9sj/wBbaOwEgx1I/vL7j9K6yvz60qT7Pqlo8MskcwmTbIjlWU5HII5FfeXhO4mu/CukXVw5kmmsYZJGPVmKAk/ma4q9FU9jsoVnU3NOisXxd4q0Dwnpxvte1KG0j/gVjl5D6Ko5Jr51+IHx08R+Jp30jwZaz6bavlfNAzcyD6jiMfTn3qKdKVTYupVjDc9t+I3xQ8K+CInjvrr7VqOPksbchpD6buyD6/ka+c/F3j7x38TrqSxtt1jpOcG2gYrGB/00fq59untVLQfA5kl+26/O00rnc0Qckk/7TdT+H512Tz2el28MEcSxoTtjjjAUZ/kK7adGMPNnHOtKfkjG8MeB9M0vbcX229uhzlx+7Q+w7/U11sE8MwPkyxyAcHYwOPyrAnujfq6KongYfPbn5JV9wf4qmtNPl86ObzyqjBDFdspH91scGtHruZrTY31ap7K5ubK7F5YXUtpcgY8yI/eHowPDD2INYusaxp2kW3n39ykQP3V6s30HU15v4l8fajqJa20tWsrc8bgf3rj6/wAP4fnS5bjc1E+ktC+LuhpqUWi+Jr2zsr5+FnR/3TH/AG/+eZ+pI969LjdJI1kjdXRgCrKcgj1Br88yoBLTNuY8kZ6/U19Pfsi3tzN4a1S0kuJZLeF42hjZyRHuMmQueg+UcVzV8OoR5kdFDEOcuVnuFFFFcZ2BRRRQAVj+M/D1j4q8N3eh6gZEjnUFJojiSCRSGSVD2dGAYH1FbFFAHI/DTxDfanaXmh+IPLj8S6JILbUVQYWYEZjuUH9yVRuHody/w111cN8S9Lv7C8tPH3h22e41bSI2ju7SP72o2BO6SH3dfvx/7QI6Oa63Q9UsNb0az1jS7lLmxvIVmglTo6MMg/8A1qALlFFFABRRRQAUUUUAFYHjnwrZeK9JS1nmms7y2lFxp9/b4E9lOPuyIfxIIPDAkHg1v0UAeH6L8fdNs/iXpfwr8VQxL4ne4ezvby0lU2fmhQYmXkkGTIGw4KNwc9T5f+3EcePtJ/7Bq/8Aox69f+LP7O/gHx5eNrUFvJ4d8RiTzk1TTQEYyg5DyJ91znnPDf7VeIftjx6lB4i8OQ6zPBc6jHo8aXM0KlUlkDuC4B6Z647Zxk9a6MN/EObFfwzwjd2/T8qZu6d/5jpTd3Tv/PtTS3Q5/H8q9I8s2NChW6tbyJ9m0opO44GAy9a29B0+81KSO30K185lypu5flhj6dPU/SovhZY6fqWrz2+qIr2oi3srHgkFcZ/GvU7KWSS9+z6Xarb2ygpv27Rx/dH1qWy4q5kWHhTSdCkS81S4bUdQwMPIOEJ6BV6Dn8a+lP2apPO8DX8vlmLdqsp2Hqv7uPivA9Tk03SSZ7mUTXARRI7HoMEAn0717t+y9eLqHw9u71cbZtUlYY6f6uOubEfAdWG+M9WooorgPQCiiigAooooAKKKKACiiigAooooAivbmGzs57y5kEcEEbSSOeiqoyT+Qr49+IHxD8UfErXJdOsZpbTRyx8qzRtq7B/FKR9498dBnAFfUvxP3H4c+IgpwTpk+P8Av2a+S/htAsK3jbVMpKgDPzbQOw712YWK1kzjxUnpFGn4e8I6dpu2a4AvLkchnHyqfYf4106tVZHBGQc1IGrrZyrQp6jYzyymeKVpOR8jHBXH9w9qs2tiqy+dMd0h6kDG4ejY4aoNV1ex0qDzb24CZHyoOWb6CuB1/wAZ6hqBa3sA1pbnj5T+8Ye57fhQk2JtI7jX/FWl6Ihh3Ce4UYEERHH1PQV5zr/iTVteYrNJ5VtniGM4QfX1/Gsjaq/NK2T3GahuLtVXA4Aq1FIhyuTHyouT8zfpVS6vP9qqFzeNkgc1TeTnLGncm52/wnm83x7po6/v0/nXrvx1+K2uat4muvCPhe5ltbG3lNtNJA2JLmQHDDcOQoORx1wSa8Y+CzbviFpv/XZP/QhXXaNbhfiFqU0u0sJ7goWbGWLnp74zWUoJzu+htCbULLqWfD/gq2gK3GrMLmXr5QPyA+/96uyiCRxrHGqoijAVRgD8KgV+SOQR1B4Ip4amxLQh1OzlusNHNyoP7t+UPv8AX3ptpp7MI3uWbcgG3n94p/3h1FS3d7bWVuZ7qdIYx/Ex/wA5riPEHjqaXdb6OhiXp57j5j9B2oSY20dprGuaXocGbmRUY8rFGAXY/T+przzxF4y1TVy1va5s7U8bEPzMP9pv6Cuel8yWRprqVndjlixyx+pqGW5VAVTAHtVKKRDkSbY4xmQ7j6dqr3N2AOoAqjc3h7HNUJZSxyxqiLmzo1z5muWa56zL/Ovrj4ifEWTwH8KfDkenKj6vqGnwrbbxlYlWJd0hHfGQAPU+1fHHht8+IrAD/nute9/tEQtNYeBvQaDF/JawqxUpxTN6MnGEmjjbTS9b8ZXp1zxDqdxN5p/1srbnceijoq/5xXbaRptjpcHk2NusQ/ibqzfU96bZeXHZwJHtEQRVQqcrwOmashqslEs6maB4xK8RYfeQ4IrNg065WSSN2QxsBzjKP9VPf3FaAauc1/xnYaeGhtMXlyPQ/Ip9z3/ChDbR0irZ6dbebJIkcceTvlb7g9AT0HtXH+I/iAF3W+ix7j0NxIvH/AV/qfyrjdW1TUtZm829uGZAflXoi/QVRaSOEfLy3qapR7kOXYmupbq9uGur64eSRuSznJP+FV5LhI1wnFVLq8681mTXDOfQVRFy7cXnJ+avqb9jZt3h3Vm9RB/OWvkOSQY619c/sYc+F9TP+zB/OWufE/w2dGF/iI9/ooorzD1AooooAKKKKACvOLU/8K58Zixb5fCPiK7JtW/h0zUJDkxH+7FMcleyyEj+MY9HrP8AEejad4h0K80TVrZbmxvIjFNGeMg9wexBwQRyCARQBoUVw/w41nUrW/uvAnii5afW9LjElteOMHU7LOEuP98H5JB2YA9HFdxQAUUUUAFFFFABRRRQAV8d/t0/8j5pH/YOX/0Y9fYlfHP7dpx480f/ALBy/wDox66MN/EObF/wz51LdP5/lTC34f5FNLUzd/8Aqr0jy7nefBt7ddfuGugDEsBJB6ZyuP1xXXaj4tuLjVnsNAs2vJ8Mpji+6Pdm6Lz+NcL8KtMh1nVrmwuLiWGF4cyGNtpKgglc+hr1XSFsNOuf7O0GyUIgKllHCsPU9zUPcuOxjxeEXkdNQ8XX63LgKUtkOIUwOAe7n3NfTH7MrQP4DvmtlCwnVZfLAGML5cWK8J1GCCBxcarcCWUqg2fwhu2B9a91/ZjuI7vwHf3MIAjk1aVlHt5cdc+I+A6sN8Z6pRRRXAegFFFFABRRRQAUUUUAFFFFABRRRQBznxPbb8OfETZAA02fk/7hr4h1SHxGtumsaCryQ25In2cjPUEivtn4uHHws8VHOMaRdc+n7pq+QfgVrE8WjX3nFZE89RkHORtruwvws4cX8SNTwh4usdXtLeK4lEGoRacbm7SRsHcr7SEP8XGDg8+9dJqVy2n2NzcSocwRFyuCCOMgEdR2rO8T+BvD/iiGWez26ffSIVLxjCnPqO31FchrNx4y0NbrSdbhF9DfPDHFeuuSiKpUgMPUY4NdJzbGFdXM9/dvc3crPI5yzH+Q9KhluEjXamBTdb22d0Y1cEFQQR361iz3RJ4q4tSSaM2Wrm85IHJqhLMzkktULSZ9zTGyRljn0FBI4yEnjr603vzyaiWRVj3M2OaYXkl+58i/3j1NAHbfA9t3xF08f9Nk/wDQhW74ptNY1HUdU/sHc93DdyyERnnaHYHjv1rnPgM2fiPYD/pqn/oQro/AGqXFv8UvEa7w8az3WOen7/piofxGi+FF7wF4v+1JaaPrjfZtVl1BraPzTtTZtypz1U549Oa7i3l82CKZdxjlBZCRgkA4yPUZB5FQa1oPh7xWiyXMCwXq8rOgwwPv61w93Z+MfAUSLHjWNIgtZoYAy7liLncG/vKQaRWxk+I9Tm1bVpZZHPlKxWJeyqPb1rPeaOEfJ19T1pdXAt7eCfcCZRlvYkdKwri6yeDWkWmtDNsuXV5g9azpp2kPX8KgeXLEtk0w5brwPSgkVpOcfepp9WOajVwrPk4xTGmaQ7YRx/ePSgDS8NN/xVNgv/Tda+ivjyw+y+B0LLk6DFgevC182+FCR4u09S2T9oXmvbv2q7qa2X4ctDIAx0FPlJxn/V1lP44/M2pv3JfI43QdU8Q+E/E0On+Jo510yXzN8gGSBt+UjsRkc/WvRtD1K31TTLW+tJY5EntRc/ISQi7ivzd0ORjnir/2nT9VsxYataxzxFQPmGccdu4rjNc+H+qaT9p1DwRqEiebatA1tkZKE5xzwwz+NUA/4j6rPDFBp0LNGJlLykdSucAZ9OtcOvlxqGbk9h2Fa2qajfa9dXU+pWcdhNbIsQiVCuSFG447c5NcnPd8de1VF30Iky9c3nB+bArMuLtmJ21WmnZvpUJct93j3pkj5ZPU1GSzf7IqOQ7WXryetNkmVTtUbm9BQIW4IVBj1r6//YsOfCmpH/Yt/wCctfG10ZAgaRup+6O1fY/7FHPhHUD/ANM7f+ctYYn+Gzowv8RH0FRRRXmHqhRRRQAUUUUAFFFFAHK/Efwzda5YWuoaLOln4j0iQ3OlXL5278YaGTHJikX5WHuCOVFXfAviW28VeH49SigktLlHa3vrKX/W2lwhxJC/uD36EEEcEVu15344t5vBfiN/iJpcMkmnTIsXia0iXJeFeEvFA6vEPvf3o890WgD0Sio7W4huraK6tpkmgmQSRyIwZXUjIII6gipKACiiigAooooAK+N/28Djx3o//YOX/wBGPX2RXxr+3n/yPWjf9g9f/Rj10Yb+Ic2L/hnzeWppakJpu6vRPKO++CqQy+IbhLhtsX2cljnHQiu91nxbY6Tem3tIWeQgqsUS7pHPsPr36V5R4EdVkvTJqI06PyRvuCudq5Gce57VNf8Ai6005ZLfwvbNG78S6hcfNPJ7jPSk7Fp2R03iG9lYfbPFmoGwiZRt0+2fM8wA43EdK+rP2QLiC7+Ez3NtB9nhk1GRkjznaPLj4zXwC7XN5cNNNJJNK5yzuckn6196/sWqY/gvGh6rfSD/AMhx1z4n4Dpwj/eHtlFFFeeekFFFFABRRRQAUUUUAFFFFABRRRQByvxgBPwo8WBev9j3WP8Av01fFnwIcR6RqaTKRm4TOR0+SvtL4xgn4TeLQP8AoDXX/opq+J/gSwfRdRV2PFwoXJ6fJXdhPhZwYv40engMoDQP9MGq/iO+V9Au5bxWZ4LWTBzgdO4pF8yI5U8VleMZWl8K6pJu2hbKUMn975fWuo5rnl3ie6juLqKSJsqYv6msR5KrxSgwqQzEc8N1FMeSrMrlxGHl7iQPU1E8zNkRDPqewqOJPMQMzEr2FOmkSOM5IUY4FIBluqsm9hk5706e4SM4Jy3ZR1qpbmaSLbGQi55bvViKGOLlRk92PWgDsPgA2fiVYf8AXVP/AEMVqeBS0Pxc8SmRTgy3f4/v6zP2dYZp/iVZGKMsBNGvHqZAAP1q54Db/i7XiZGb5fOu+M8Z8+o+0aL4UergKw3Qtg1PHdNIiW94HdFkVhg4PB/Ws4KyHdGfyp4meYom7y2Vwc4yCPSmM8h8T30Nxap5LcrMwK+nWubeSopJVNzdAFh++bKk5HU9KieSrRkWYmySaY8/O2Mb29ulQQgyhvmIXuB3qYlI0zwqjqaQEMQ8yR/M5IPSpZZo4l+YgDsKpRySPLIIcfMfvHtU8UCqdzEyP/eagC34Sk8zxlpzYIzcLwa9n/bAVzD8OWAyo0Bc47f6uvF/B6PL47sRGu7bOGb2A6mvZv2xxJA3w5DZR10FVPqCNmayl8cfmaw/hy+R0ULxSog+64Ufyqxb3N1aShkYlO47VnIqvGpVuQoqRLiSMhXBZelWBy/j+9s4NQtoV3IZLZm5OTne3H0rylpK6v4wt5WvaWrSszfZzhxx/wAtD1FcS0nFUjNvUm35cDPU0ssqxj5jz6VTDlpAqnBJ4NWEjVTn7zepoYiKZ3dk3LtBOB61KAkanGAO5NVLyZfMjVCGYHoKd5Ukp3XDcdkXpQBHfXCyKFTJAP3u1fZn7EvPg6/P/TO3/nLXxjqm1LdAoAG7gCvtH9imCaHwXe+ahXMduOfXMv8AiPzrnxH8NnRhf4iPoCiiivNPVCiiigAooooAKKKKACkZVZSrKGUjBBGQRS0UAeceGGb4e+K4vBtySPDWqyO/h6Zjxazcs9iT2HV4vbcn8K59HrI8Y+HtP8U+HrrRdSVxFMAUljO2SCRTuSVG/hdWAYH1FYvw28Q6heC88M+JjGvibRtqXZUbVvITnyruMf3JADkfwuGXsMgHY0UUUAFFFFABXnXxj+Efh34lW6SaiZLbUYY/LhuU5wMk4I78k/nXotFOMnF3RMoqSsz88Pix8EfGHgSd5ZLRr7TsnZcwDcMe/p9DzXljZUlWBBHUGv1euYIbmB7e4hjmicbXR1DKw9CD1rwf4v8A7NfhvxOsuoeG9uk6iefLH+qc/wBP5fSu2niU9JHDVwbWsD4o04FtJ1JQMnYn/oYpljpkkxG4GvSLH4R+NtN8RXPh59EubuacbIngXcjFWGcsOBj619E/Cr9nDTtNEWoeNJEvJxhlsYW/dL/vt1b6DA+tbyqwirtnPCjObskfPnwv+E3iXxndKmkaeRbg4ku5vlhj/wCBdz7DJr7Y+EHgeP4f+D00FL5r1jM08kpTaNzKoIUenyiuqsbS1sbSOzsreK2t4l2xxRIFVR6ACpq4atd1NOh6NHDxp69QooorA3CiiigAooooAKKKKACiiigAooooA5T4xkj4TeLSvUaNdY/79NXxD8EGafRtSztDfaE5Axn5e9feHjnSZte8F63olu6JNf2E1tGz/dDOhUZ9smvinwT4Q8ReC31TSfEWkT6bdrMrBWO5JBtxuRhwy+9duEa1Rw4tPmTOsSVo1+bJxWX4ykDeFNUKD5DZy7j3Hy1eSXd8rjIrL8YFB4V1RFP3rOXB7fdNdZys8MQ7IVAcMDnBFMeSoyHjiRWGDz+NRM9UYl6GaRohHCmTk5Y9BTxAoBklbzHwTk9B/n/OKjtpo47JGkcKOfx5q1pOn6vr9wLfTLV9hODIR/n/AD3pXGkULa6jhtQGJZiThR1rpfCHgjxN4xvYre0s5likPyqiEsw9h1P8hXu3we/ZpuZvJ1LxLm1iIDbZF/eN9EP3fq35GvqDwr4X0PwxZC10exjgGAHkxmR/95up+nQdhXNUxEY7as6qWFlLWWiPLPgJ8EbfwM0OqakyPeL8yQj5tr4xuZuhI5wBwM5ycDHy54GlaT4reI0cjIlugDjn/X9K/Q+vh3UPhz4n8FfFfWrjVtLkWxvWnktL6I7oZ1aUMBn+F8HlTzwajD1HKT5ma4ikoxXKjdiaSIYJyKk83ftMagvuAI9s1WSZgdrDIp4aNWVlzywHHrmuw5T57nKrc3TK4IMx47jlqgeSlu1aO4umI+UznDDkHlqqs9MxLdvMyhlRC7np6CpRAztvuG3nso6D/P8AnNQadIqxSszBQCOSantRe6lcC20u3eVzxuxwP8/5FIZXhnihluC7ADdwB3rT0LRdc8S3KwabausbMF34POf5/h+texfCH9nXWvELRalrC+RasQxkmB2n/dHV/wCXvX1l4D+HvhrwdbIum2avcqMG5lUF/fb2UfT8c1hUrxh5s6aWGlPV6I8Q+BP7PDaTNBrHiIGPoxgcfvJB/dI/gB798cYGa5f9vuRovGPhRVC7DYTZUjg/vFr7Dr5r/bV+HfibxT/YviLQdMfU4NNhlju4YD++RSysHVf4hwcgZNc1Oq5VE5HTVoqNJqKOLjDgJIrcbR/Kp1nUkJIOveqaNJEq9Rx0qUNHJjPDV6BxHmPxky2vaXvYI/kHAPQjee9cK0ldt8Yw0uu6W6DOIDkd/wDWHtXn7PQZS3J1lCyKxzgHPFWD51x97MUfp3NULdv9Jj/3hV2e7RW8uMGaQ8BV5/z/AJ6UCSI7pY4Xg24UbuSf51JHLcXlwLbToHnlY4BAzXY/D34V+KvHGoxpHaTCMnJVRjaPUk8KPcmvrb4VfAPw74Wgin1aOK9uhz5S/wCqB/2j1f8AQexrKpVjDc3p0JVNj51+EXwF8QeK7qK/1BClsGBaSTIjHtn+I+w/HFfaXgTwxY+EfD0WkWJ3hTullK4Mj9M47DAAA7ACtyGOOGJYoY0jjQBVRBgKPQAdKdXDVrSqeh6NKhGn6hRRRWJsFFFFABRRRQAUUUUAFFFFABXHfEjw/qF0bPxR4ZVB4m0bc1qrNtW9hbHm2kh/uuAME/dcK3Y57GigDJ8IeINP8UeHrXW9MZ/InU7o5F2yQyKcPG6/wurAqR2INa1eceJAfh54sl8YW4K+GNXlVfEEKj5bOc4VL4Dsp4SX22v/AAtn0ZWDKGUggjII70ALRRRQAUUV4p+0R8UNc8I38Hh3QI4Le5ubUTteSfMyAsy4RTxnjqc9elXCDm7Iic1BXZ6N468deGfBdl9o17UUikYZitk+eaX/AHUHP4nA96+Z/iZ8cPE3inzbHSGfQ9KbKlIn/fyr/tuOn0X8zXmWp3l9qN/NfaldT3V3K2ZZp3LOx9yarV6FLDRhq9WefVxMp6LRHS+BfHPibwXeefoeovHGxzLbSfPDL9VPf3GD719K/DT45eG/E3lWOs7NE1RsKFlf9xKf9lz0+jY/GvkWirqUIz33Ip1pQ22P0TBBAIOQehor41+F3xZ8X+FZ4dOgMms6eSFWxmJZh7Rt1X6cj2r6u8E+JbXxVov9pWtvcWrJK0M8E4AeKRQCVOCQeo5FefVoyp7noUq0am25uUUUVibBRRRQAUUUUAFFFFABRRRQAUUUUAFUNd0bS9csjZ6rZxXMJ6Bhyp9VI5B9xV+ii4NXPCfHHwfvbPfeeHZGvYBybdsCZR7dn/Q+xrxbxpbz2vhnWIJY5EkFrIpRlIIIXoR619v1y3j/AMA+HfGumXFnq1qUlmiaL7VAdkqgjHXv+Oa6qeJa0kctTDJ6xPzKLfuI/wAf506ztbq+nEFpC8rk4wo6V9D+Iv2V/F9p4hjt7G8i1jSmY+XcKVikVc9JAT19xnPt0r3P4V/ATwz4Tgin1SKLUbxcHZt/cqfoeX/HA9q6JV4JXuckcNUbtY+cfhD+z/r3ip4r2+i8myzzLLkRj6d3P0/HFfXXw7+GPhjwXbx/YbRbi8Uf8fMqDKn/AGB0X+fua7WNFjRY41VEUYVVGAB6ClrjqV5T9DupUI0/UKKKKxNwqG+tLW+tZLW8t4riCQYeORQysPoamooA8g8cfB2GbfeeGZfLfqbSZuD/ALrn+TfmK8c1HTL/AEjUXtb+2mtp0PzJIuCP/re/SvsKsvxH4f0jxBZ/ZtVs451H3H6PGfVWHIrpp4mUdJanNUw6lrHQ/Lu8JW5uwcj/AEg8H6tVeNZJpBHEjSOegUZNfT3xN/ZY1yDU3uvCGonU9Nml3m2mKpcQZJ4DHCsvPsR6HrXffCL9m/SdDjivfE22afhvs0bd/wDbcfyX866nXgle5xLDVHK1j5y+F3wX8TeMrtdtnIIARvJ+VE/3m6D6dfQGvr34X/BLwv4Pt4pbqCLUb1QPvJ+6Q+yn731P4AV6bp9lZ6fZx2djaw21vGMJFEgVVH0FT1x1MRKWi0R3UsNGGu7AcDA4FFFFYHQFFFFAHF+NvhxoPiTzLhYxYX7c+fCvDn/bXofrwfevC/GvgXXPDMub23L2u7CXMXzRt+PY+xx+NfVFNmjjmiaKaNJI3G1kcZDD0INbU68oehjUoRn6n5xfGcsPEGlE7uIMZ999ees1fdXxs/Z403xeE1Pwvf8A9kanApC28g3WswznaR1TnoRkD0rzH4a/su642peZ4o8uziiblmdZC3+4qn9SR+PSuyNeDV7nBLD1FK1jwHwp4Q1zxJeRW9jaTHzGCqQhJY+gA5NfVPwf/ZqtrBYtQ8UkxtgN9nUgyn/ePRfoMn6V7v4J8E+HfCFmINGsEjk27XuHAMr/AI9h7DAro656mJb0idVLCqOstSno2labo1itlpdnDaW69EjXGT6k9Sfc81coorlOsKKKKACiiigAooooAKKKKACiiigAooooAKKKKAIru3gu7Wa0uoY57eZGjlikUMrqwwVIPUEHGK4HwLcT+DfEK/DrVZpJbF0abw1eSsSZbdeXtGY9ZIh93u0eD1Vq9DrB8eeGbfxV4ffT5J5LO7ikW4sL2IfvLO5TmOVfcHqOhBIPBNAG9RXLfDnxNca9p9zY6xbpZ+ItJlFrq1qp+VZMZWVM8mKRfnQ+hweVNdTQAV8m/tlNt+IemnOP+JYnP/bV6+sq+R/21G2/EHS+eumJ/wCjXrowv8Q5sV/DPFo9QdMJIA64GAT06dDVu3mhuB+5fJ6lDww/Dv8AhXOtJ2+nyn8Kg85gQVY5GMY6jpXpXPMOtrodL8LTNajUNauE0nT8bvMm/wBY4/2VP8zgVyvhPxHe6as98lnDf3MEY8gSKD8xwAT9M5z1rE13UtQ1i++2+ItRlvp3yUiBPlLyOAB97r2/Ok2x6HoU3jvRdJjmsvCdk2Au175zzIfQyHoPZa+kv2Qp3ufhJ9oknad5L+RmkbOWJSPnnmvhp5pLiQIm77q7Y0wAvI79E/n719v/ALGqGP4MxI3Vb1wf+/cdc2J+A6cK71D2iiiivPPSCiiigAooooAKKKKACiiigAooooAKKKKACiiigAooooAKKKKACiiigAoorwC8fxDZtra6PP4knvJILmZ9QWC6juLUC4RvLlik3QyNsLqjRDO1eFwc0Ae/0V4vqnib4itLPb6bNfmaW88mQnRvksYjqEEUMiMVxJvtnkkbJbGCfkAxUOpeNvHtv4j1Wyit9VFirzW63EumFzbeXcQp5qhYgrboWmkUb33bRwPuEA9uorwyw8YfEi81O3hhmP2T+0p4ILqXTnAugl80XlyKkTlMQpnkx8sWJwCo6D4pL4nsvEGr6/ov9qXNvaaAkMtjb7iJ1ka4DvEo/wCW0ZETDHJXK9xQB6nRXif/AAknxHs7J7a0t7+a7itnU27aYzpBAtuhjuBIRmWVn3ApuOTkbRtJORY698QrW+1P+yJtQayvNYuZLa/v9MmH2hglosSGNYWKxsPNPCxg4YhlwRQB9B0Vwnw/1rxFe+K9c07WGuLiCBneCYWhigQec4WP5kVg4QLnmQMPmDDOK7ugAooooAKKKKACiiigAooooAKKKKACiiigAooooAKKKKACiiigAooooAKKKKACiiigAooooA4b4jaPqNlqFt488M2zT6zpkZju7NDg6nZZy8H/AF0Xl4z2bK9HNdV4e1jTvEGh2etaTcrc2N5EJYZF7qfUdiOhB5BBBq/Xm9x/xbfxk12MJ4P8RXY+0D+DTNQkOBJ/sxTsQD2WQg/xnAB6RXyD+2823x/pXf8A4lq/+jHr6+r4+/bj/wCR+0n/ALBq/wDox66MN/EObFfwz59LZx3H6jpTN3Q/r+VNLdP5/lTN3Tt/I9K9I8s0LNj/AGZfEFh8qZKjJPzL2pmnabc3JU7jHuXlVY7iMr95uwq14bKmK6Vo5pMqoCRLuZjuXAArtdB8IajqRUaq50uxAP8Ao8ZxKwP95u30FS2ikrnMabZxrcJY2NqdQuhtzFCMInfLt0H419mfsqW01n8M57W4VFli1KVXCdAfLj6V4VBHYaXENO8P6fGoVV3Mq4GCOpPc9fevf/2a1mXwPqC3DBphq0u8gdT5cdc+JfuHVhVaZ6hRRRXnnohRRRQAUUUUAFFFFABRRRQAUUUUAFFFFABRRRQAUUUUAFFFFABRRRQAUUUUAFQ3tra31pLZ3tvFc28qlZIpUDI4PYg8GpqKAK+nWNnptlFY6faw2lrENscMKBEQewHAqxRRQAUUUUAFFFFABRRRQAUUUUAFFFFABRRRQAUUUUAFFFFABRRRQAUUUUAFFFFABRRRQAUUUUAFFFFABRRRQAVgfEXSb/XvAutaLpn9nG8vbOSCIahEZLfLDHzqCDj+RwcHpW/RQB8s/sg6l4+8M/EvxV8OvidJqDatcwR39lLeTGUTiLEbGOQ8OpUp06bT0Oawv25zjx7pHb/iXL/6Mevru4sbK4u7W8ntYZLm0Zmt5WQF4iy7W2nqMg4PrXyF+3UcePNI/wCwcv8A6MeujDfxDmxf8M+d93I7f5FM3f8A6vyppb/9VNLcf59q9I8s7v4NTeT4gnk8ozEQHagHOcqK9OSC4n1Az6lOIo1ziJTgFff1ryX4WarBo2pXmoXDqscduRlvUkCutt18SeLL8y27SaXZNnFxKv7xlPHyr247moe5cXobPiXxZp+mPHY2Cb5mVBHHEu53BHQAdOPX1r6H/ZYa4k+HFy95G0dwdTlMisckHy4+tfP9lpOh+GyYrC3a6vWCmSVjvkbPcn0/Svof9mlpX8D6g06BJTq0pdR0B8uLiufEfAdWG+M9RooorgPQCiiigAooooAKKKKACiiigAooooAKKKKACiiigAooooAKKKKACiiigAooooAKKKKACiiigAooooAKKKKACiiigAooooAKKKKACiiigAooooAKKKKACiiigAooooAKKKKACiiigAooooAKKKKACiiigAooooAK+OP27j/xXej/APYOX/0Y9fY9fG37eJ/4rvR/+wcv/ox66MN/EObF/wAM+cSaaW//AF00mm7q9E8o7z4NG1/4SCd7yJZYkh3AFc/NkYOPrXq8P2691BmYC0tQCMfxMOx9q8l+DV5BYa7dXdzjy47ck5OAORXU3viTVtau5W0RUFsgYNdzfLAi+vP3v5UmtTSL0Om1/WtI0GLAdAwVAXc8tkY47sa98/ZXunvvhzdXkisrzapK5DDB5jj7V8Xan4h0fR5zJZsdd1YcfbLgfuYuMfIvtX2H+xxdz3/wg+2XT755tQkd2xjJMcdc+I+A6cK71D2eiiivPPRCiiigAooooAKKKKACiiigAooooAKKKKACiiigAooooAKKKKACiiigAooooAKKKKACiiigAooooAKKKKACiiigAooooAKKKKACiiigAooooAKKKKACiiigAooooAKKKKACiiigAooooAKKKKACiiigAooooAK+Ov28ba5bxlpFwsEphGngGQKdoPmP3r7FrO8QaHpPiDTn0/WdPgvbZ+qSrnHuD1B+laUqnJK5lWp+0hyn5ZE00mvrH4wfsuZ87VPAsxbqzWUn3vop7/ofrXy74i0LV/D9+9jq9jNaTocESKRzXpQqRmro8qdKUH7yLvhS6s7KO+ur6z+2QJGpMOcBjuGM+2areIPEuqa3iGZ1gtF4jtYRtjUfTv8AjUekxmbTdRjXqUT/ANDFaGieH7i7uI4ILeSaaQhURFLMx9AB1qrEmJaWMszD5TivvL9jOPyvg4Iv7moSL/5Djrzn4Tfs3X96sOo+MJG020OGFnGR57j/AGj0T9T9K+nfDHh/R/DOkR6VodjFZWiHcI07serEnkk4HJrkxFWLXKjuwtGUXzM06KKK4juCiiigAooooAKKKKACiiigAooooAKKKKACiiigAooooAKKKKACiiigAooooAKKKKACiiigAooooAKKKKACiiigAooooAKKKKACiiigAooooAKKKKACiiigAooooAKKKKACiiigAooooAKKKKACiiigAooooAKKKKACuW8feAPC/jfT3tde02KViMLOqgSL+Pf6GupopptO6E0mrM+Uv+GVtQs/E8iaZrdqNFnH7ySUMZYwCDwvc/jXvPw4+GXhXwLbr/ZViJb0jEl7OA0rfQ/wj2FdpRWk605KzZnCjCDukFFFFZGoUUUUAFFFFABRRRQAUUUUAFFFFABRRRQAUUUUAFFFFABRRRQAUUUUAFFFFABRRRQAUUUUAFFFFABRRRQAUUUUAFFFFABRRRQAUUUUAFFFFABRRRQAUUUUAFFFFABRRRQAUUUUAFFFFABRRRQAUUUUAFFFFABRRRQAUUUUAFFFFABRRRQAUUUUAFFFFABRRRQB/9k=">
            <a:extLst>
              <a:ext uri="{FF2B5EF4-FFF2-40B4-BE49-F238E27FC236}">
                <a16:creationId xmlns:a16="http://schemas.microsoft.com/office/drawing/2014/main" id="{627E3AB2-CC2B-458B-8084-43BDCD86C4D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144000" y="51435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37160" tIns="68580" rIns="137160" bIns="68580" numCol="1" anchor="t" anchorCtr="0" compatLnSpc="1">
            <a:prstTxWarp prst="textNoShape">
              <a:avLst/>
            </a:prstTxWarp>
          </a:bodyPr>
          <a:lstStyle/>
          <a:p>
            <a:endParaRPr lang="en-US" sz="27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8EF924-C525-C1F7-453A-1EFFC8C9762B}"/>
              </a:ext>
            </a:extLst>
          </p:cNvPr>
          <p:cNvSpPr txBox="1"/>
          <p:nvPr/>
        </p:nvSpPr>
        <p:spPr>
          <a:xfrm>
            <a:off x="1889760" y="3765538"/>
            <a:ext cx="7607166" cy="6370975"/>
          </a:xfrm>
          <a:prstGeom prst="rect">
            <a:avLst/>
          </a:prstGeom>
          <a:noFill/>
        </p:spPr>
        <p:txBody>
          <a:bodyPr wrap="square" lIns="137160" tIns="68580" rIns="137160" bIns="68580" rtlCol="0" anchor="t">
            <a:spAutoFit/>
          </a:bodyPr>
          <a:lstStyle/>
          <a:p>
            <a:r>
              <a:rPr lang="en-US" sz="2700" dirty="0">
                <a:latin typeface="Dosis" pitchFamily="2" charset="77"/>
              </a:rPr>
              <a:t>#!/bin/bash​​</a:t>
            </a:r>
          </a:p>
          <a:p>
            <a:r>
              <a:rPr lang="en-US" sz="2700" dirty="0">
                <a:latin typeface="Dosis" pitchFamily="2" charset="77"/>
              </a:rPr>
              <a:t>#SBATCH --job-name=test # Change to your job name​​</a:t>
            </a:r>
          </a:p>
          <a:p>
            <a:r>
              <a:rPr lang="en-US" sz="2700" dirty="0">
                <a:latin typeface="Dosis" pitchFamily="2" charset="77"/>
              </a:rPr>
              <a:t>##SBATCH --output=</a:t>
            </a:r>
            <a:r>
              <a:rPr lang="en-US" sz="2700" dirty="0" err="1">
                <a:latin typeface="Dosis" pitchFamily="2" charset="77"/>
              </a:rPr>
              <a:t>out.txt</a:t>
            </a:r>
            <a:r>
              <a:rPr lang="en-US" sz="2700" dirty="0">
                <a:latin typeface="Dosis" pitchFamily="2" charset="77"/>
              </a:rPr>
              <a:t>​</a:t>
            </a:r>
          </a:p>
          <a:p>
            <a:r>
              <a:rPr lang="en-US" sz="2700" dirty="0">
                <a:latin typeface="Dosis" pitchFamily="2" charset="77"/>
              </a:rPr>
              <a:t>#SBATCH --partition=compute1​​</a:t>
            </a:r>
          </a:p>
          <a:p>
            <a:r>
              <a:rPr lang="en-US" sz="2700" dirty="0">
                <a:latin typeface="Dosis" pitchFamily="2" charset="77"/>
              </a:rPr>
              <a:t>#SBATCH --</a:t>
            </a:r>
            <a:r>
              <a:rPr lang="en-US" sz="2700" dirty="0" err="1">
                <a:latin typeface="Dosis" pitchFamily="2" charset="77"/>
              </a:rPr>
              <a:t>ntasks</a:t>
            </a:r>
            <a:r>
              <a:rPr lang="en-US" sz="2700" dirty="0">
                <a:latin typeface="Dosis" pitchFamily="2" charset="77"/>
              </a:rPr>
              <a:t>=1​​</a:t>
            </a:r>
          </a:p>
          <a:p>
            <a:r>
              <a:rPr lang="en-US" sz="2700" dirty="0">
                <a:latin typeface="Dosis" pitchFamily="2" charset="77"/>
              </a:rPr>
              <a:t>#SBATCH --nodes=1​​</a:t>
            </a:r>
          </a:p>
          <a:p>
            <a:r>
              <a:rPr lang="en-US" sz="2700" dirty="0">
                <a:latin typeface="Dosis" pitchFamily="2" charset="77"/>
              </a:rPr>
              <a:t>#</a:t>
            </a:r>
            <a:r>
              <a:rPr lang="en-US" sz="2700">
                <a:latin typeface="Dosis" pitchFamily="2" charset="77"/>
              </a:rPr>
              <a:t>SBATCH –-time=4:00:00​​</a:t>
            </a:r>
            <a:endParaRPr lang="en-US" sz="2700" dirty="0">
              <a:latin typeface="Dosis" pitchFamily="2" charset="77"/>
            </a:endParaRPr>
          </a:p>
          <a:p>
            <a:r>
              <a:rPr lang="en-US" sz="2700" dirty="0">
                <a:latin typeface="Dosis" pitchFamily="2" charset="77"/>
              </a:rPr>
              <a:t>#SBATCH --</a:t>
            </a:r>
            <a:r>
              <a:rPr lang="en-US" sz="2700" dirty="0" err="1">
                <a:latin typeface="Dosis" pitchFamily="2" charset="77"/>
              </a:rPr>
              <a:t>cpus</a:t>
            </a:r>
            <a:r>
              <a:rPr lang="en-US" sz="2700" dirty="0">
                <a:latin typeface="Dosis" pitchFamily="2" charset="77"/>
              </a:rPr>
              <a:t>-per-task=40​</a:t>
            </a:r>
          </a:p>
          <a:p>
            <a:r>
              <a:rPr lang="en-US" sz="2700" dirty="0">
                <a:latin typeface="Dosis" pitchFamily="2" charset="77"/>
              </a:rPr>
              <a:t>#SBATCH --mail-type=ALL​</a:t>
            </a:r>
          </a:p>
          <a:p>
            <a:r>
              <a:rPr lang="en-US" sz="2700" dirty="0">
                <a:latin typeface="Dosis" pitchFamily="2" charset="77"/>
              </a:rPr>
              <a:t>#SBATCH --mail-user=</a:t>
            </a:r>
            <a:r>
              <a:rPr lang="en-US" sz="2700" dirty="0" err="1">
                <a:latin typeface="Dosis" pitchFamily="2" charset="77"/>
              </a:rPr>
              <a:t>zhiwei.wang@utsa.edu</a:t>
            </a:r>
            <a:r>
              <a:rPr lang="en-US" sz="2700" dirty="0">
                <a:latin typeface="Dosis" pitchFamily="2" charset="77"/>
              </a:rPr>
              <a:t>​</a:t>
            </a:r>
          </a:p>
          <a:p>
            <a:r>
              <a:rPr lang="en-US" sz="2700" dirty="0">
                <a:latin typeface="Dosis" pitchFamily="2" charset="77"/>
              </a:rPr>
              <a:t>​</a:t>
            </a:r>
          </a:p>
          <a:p>
            <a:r>
              <a:rPr lang="en-US" sz="2700" dirty="0">
                <a:latin typeface="Dosis" pitchFamily="2" charset="77"/>
              </a:rPr>
              <a:t>module load anaconda3​</a:t>
            </a:r>
          </a:p>
          <a:p>
            <a:r>
              <a:rPr lang="en-US" sz="2700" dirty="0">
                <a:latin typeface="Dosis" pitchFamily="2" charset="77"/>
              </a:rPr>
              <a:t>python </a:t>
            </a:r>
            <a:r>
              <a:rPr lang="en-US" sz="2700" dirty="0" err="1">
                <a:latin typeface="Dosis" pitchFamily="2" charset="77"/>
              </a:rPr>
              <a:t>hello.py</a:t>
            </a:r>
            <a:endParaRPr lang="en-US" sz="2700" dirty="0">
              <a:latin typeface="Dosis" pitchFamily="2" charset="77"/>
            </a:endParaRPr>
          </a:p>
          <a:p>
            <a:endParaRPr lang="en-US" sz="2700" dirty="0">
              <a:latin typeface="+mj-lt"/>
            </a:endParaRPr>
          </a:p>
          <a:p>
            <a:endParaRPr lang="en-US" sz="2700" dirty="0">
              <a:latin typeface="+mj-lt"/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6E283A72-CF30-1621-2209-175E768DE2FD}"/>
              </a:ext>
            </a:extLst>
          </p:cNvPr>
          <p:cNvSpPr/>
          <p:nvPr/>
        </p:nvSpPr>
        <p:spPr>
          <a:xfrm>
            <a:off x="1028700" y="2796638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1930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AC4AF-86B9-4EF9-841B-804ABD078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28700"/>
            <a:ext cx="9829800" cy="1702671"/>
          </a:xfrm>
        </p:spPr>
        <p:txBody>
          <a:bodyPr>
            <a:normAutofit/>
          </a:bodyPr>
          <a:lstStyle/>
          <a:p>
            <a:pPr algn="ctr"/>
            <a:r>
              <a:rPr lang="en-US" sz="6000"/>
              <a:t>Batch Job – Submit a Batch Job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2B077-4D70-415B-BA5D-D256DE87B6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700" y="9721014"/>
            <a:ext cx="17246600" cy="830997"/>
          </a:xfrm>
        </p:spPr>
        <p:txBody>
          <a:bodyPr/>
          <a:lstStyle/>
          <a:p>
            <a:r>
              <a:rPr lang="en-US"/>
              <a:t>University Technology Solutions</a:t>
            </a:r>
          </a:p>
          <a:p>
            <a:endParaRPr lang="en-US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6C9F65F-9546-D684-CADB-AF07525B2DD6}"/>
              </a:ext>
            </a:extLst>
          </p:cNvPr>
          <p:cNvSpPr/>
          <p:nvPr/>
        </p:nvSpPr>
        <p:spPr>
          <a:xfrm>
            <a:off x="1028700" y="2796638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C4EFBE-CC15-CF1F-C046-91E4A8C81DC3}"/>
              </a:ext>
            </a:extLst>
          </p:cNvPr>
          <p:cNvSpPr txBox="1"/>
          <p:nvPr/>
        </p:nvSpPr>
        <p:spPr>
          <a:xfrm>
            <a:off x="1054698" y="3917868"/>
            <a:ext cx="91440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Submit the job to a queue​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​</a:t>
            </a:r>
            <a:r>
              <a:rPr lang="en-US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$ </a:t>
            </a:r>
            <a:r>
              <a:rPr lang="en-US" sz="32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sbatch</a:t>
            </a:r>
            <a:r>
              <a:rPr lang="en-US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 </a:t>
            </a:r>
            <a:r>
              <a:rPr lang="en-US" sz="32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jobscript</a:t>
            </a: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2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Check the status of the job​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cs-CZ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$ </a:t>
            </a:r>
            <a:r>
              <a:rPr lang="cs-CZ" sz="32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squeue</a:t>
            </a:r>
            <a:r>
              <a:rPr lang="cs-CZ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​ -u abc123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cs-CZ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       </a:t>
            </a:r>
            <a:r>
              <a:rPr lang="cs-CZ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Delete a job from the queue​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cs-CZ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$ </a:t>
            </a:r>
            <a:r>
              <a:rPr lang="cs-CZ" sz="32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scancel</a:t>
            </a:r>
            <a:r>
              <a:rPr lang="cs-CZ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 </a:t>
            </a:r>
            <a:r>
              <a:rPr lang="cs-CZ" sz="32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jobID</a:t>
            </a:r>
            <a:r>
              <a:rPr lang="cs-CZ" sz="3200" b="0" i="0" dirty="0">
                <a:effectLst/>
                <a:latin typeface="Dosis" pitchFamily="2" charset="77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541092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46629" y="1790700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5AAF90C5-2BDD-4A6F-AFCF-ADDE55BC6DB1}"/>
              </a:ext>
            </a:extLst>
          </p:cNvPr>
          <p:cNvSpPr txBox="1">
            <a:spLocks/>
          </p:cNvSpPr>
          <p:nvPr/>
        </p:nvSpPr>
        <p:spPr>
          <a:xfrm>
            <a:off x="1028700" y="647700"/>
            <a:ext cx="14935200" cy="9592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/>
              <a:t>Batch Job – </a:t>
            </a:r>
            <a:r>
              <a:rPr lang="en-US" sz="6000" err="1"/>
              <a:t>Slurm</a:t>
            </a:r>
            <a:r>
              <a:rPr lang="en-US" sz="6000"/>
              <a:t> Commands</a:t>
            </a:r>
            <a:endParaRPr lang="en-US" sz="3600" kern="0">
              <a:latin typeface="Dosis SemiBold"/>
              <a:cs typeface="Dosis SemiBold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CDE119-DD44-2D2D-052D-C52EA1A80496}"/>
              </a:ext>
            </a:extLst>
          </p:cNvPr>
          <p:cNvSpPr txBox="1">
            <a:spLocks/>
          </p:cNvSpPr>
          <p:nvPr/>
        </p:nvSpPr>
        <p:spPr>
          <a:xfrm>
            <a:off x="1219200" y="2552700"/>
            <a:ext cx="5715000" cy="69342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kern="0" dirty="0">
                <a:latin typeface="Dosis" pitchFamily="2" charset="77"/>
              </a:rPr>
              <a:t>Show the partition info:​</a:t>
            </a:r>
          </a:p>
          <a:p>
            <a:r>
              <a:rPr lang="en-US" sz="3200" kern="0" dirty="0" err="1">
                <a:latin typeface="Dosis" pitchFamily="2" charset="77"/>
              </a:rPr>
              <a:t>sinfo</a:t>
            </a:r>
            <a:r>
              <a:rPr lang="en-US" sz="3200" kern="0" dirty="0">
                <a:latin typeface="Dosis" pitchFamily="2" charset="77"/>
              </a:rPr>
              <a:t>​</a:t>
            </a:r>
          </a:p>
          <a:p>
            <a:r>
              <a:rPr lang="en-US" sz="3200" b="1" kern="0" dirty="0">
                <a:latin typeface="Dosis" pitchFamily="2" charset="77"/>
              </a:rPr>
              <a:t>Show the node status​</a:t>
            </a:r>
          </a:p>
          <a:p>
            <a:r>
              <a:rPr lang="en-US" sz="3200" kern="0" dirty="0" err="1">
                <a:latin typeface="Dosis" pitchFamily="2" charset="77"/>
              </a:rPr>
              <a:t>sinfo</a:t>
            </a:r>
            <a:r>
              <a:rPr lang="en-US" sz="3200" kern="0" dirty="0">
                <a:latin typeface="Dosis" pitchFamily="2" charset="77"/>
              </a:rPr>
              <a:t> -N -l​</a:t>
            </a:r>
          </a:p>
          <a:p>
            <a:r>
              <a:rPr lang="en-US" sz="3200" kern="0" dirty="0">
                <a:latin typeface="Dosis" pitchFamily="2" charset="77"/>
              </a:rPr>
              <a:t>​</a:t>
            </a:r>
          </a:p>
          <a:p>
            <a:r>
              <a:rPr lang="en-US" sz="3200" b="1" kern="0" dirty="0">
                <a:latin typeface="Dosis" pitchFamily="2" charset="77"/>
              </a:rPr>
              <a:t>Show jobs status:​</a:t>
            </a:r>
          </a:p>
          <a:p>
            <a:r>
              <a:rPr lang="en-US" sz="3200" kern="0" dirty="0" err="1">
                <a:latin typeface="Dosis" pitchFamily="2" charset="77"/>
              </a:rPr>
              <a:t>squeue</a:t>
            </a:r>
            <a:r>
              <a:rPr lang="en-US" sz="3200" kern="0" dirty="0">
                <a:latin typeface="Dosis" pitchFamily="2" charset="77"/>
              </a:rPr>
              <a:t>​</a:t>
            </a:r>
          </a:p>
          <a:p>
            <a:r>
              <a:rPr lang="en-US" sz="3200" b="1" kern="0" dirty="0">
                <a:latin typeface="Dosis" pitchFamily="2" charset="77"/>
              </a:rPr>
              <a:t>Show jobs status of specified user:​</a:t>
            </a:r>
          </a:p>
          <a:p>
            <a:r>
              <a:rPr lang="en-US" sz="3200" kern="0" dirty="0" err="1">
                <a:latin typeface="Dosis" pitchFamily="2" charset="77"/>
              </a:rPr>
              <a:t>squeue</a:t>
            </a:r>
            <a:r>
              <a:rPr lang="en-US" sz="3200" kern="0" dirty="0">
                <a:latin typeface="Dosis" pitchFamily="2" charset="77"/>
              </a:rPr>
              <a:t> -u abc123​</a:t>
            </a:r>
          </a:p>
          <a:p>
            <a:r>
              <a:rPr lang="en-US" sz="3200" b="1" kern="0" dirty="0">
                <a:latin typeface="Dosis" pitchFamily="2" charset="77"/>
              </a:rPr>
              <a:t>Show jobs in waiting:​</a:t>
            </a:r>
          </a:p>
          <a:p>
            <a:r>
              <a:rPr lang="en-US" sz="3200" kern="0" dirty="0" err="1">
                <a:latin typeface="Dosis" pitchFamily="2" charset="77"/>
              </a:rPr>
              <a:t>squeue</a:t>
            </a:r>
            <a:r>
              <a:rPr lang="en-US" sz="3200" kern="0" dirty="0">
                <a:latin typeface="Dosis" pitchFamily="2" charset="77"/>
              </a:rPr>
              <a:t> --start​</a:t>
            </a:r>
          </a:p>
          <a:p>
            <a:r>
              <a:rPr lang="en-US" sz="3200" b="1" kern="0" dirty="0">
                <a:latin typeface="Dosis" pitchFamily="2" charset="77"/>
              </a:rPr>
              <a:t>Show jobs on a specified node:​</a:t>
            </a:r>
          </a:p>
          <a:p>
            <a:r>
              <a:rPr lang="en-US" sz="3200" kern="0" dirty="0" err="1">
                <a:latin typeface="Dosis" pitchFamily="2" charset="77"/>
              </a:rPr>
              <a:t>squeue</a:t>
            </a:r>
            <a:r>
              <a:rPr lang="en-US" sz="3200" kern="0" dirty="0">
                <a:latin typeface="Dosis" pitchFamily="2" charset="77"/>
              </a:rPr>
              <a:t> --</a:t>
            </a:r>
            <a:r>
              <a:rPr lang="en-US" sz="3200" kern="0" dirty="0" err="1">
                <a:latin typeface="Dosis" pitchFamily="2" charset="77"/>
              </a:rPr>
              <a:t>nodelist</a:t>
            </a:r>
            <a:r>
              <a:rPr lang="en-US" sz="3200" kern="0" dirty="0">
                <a:latin typeface="Dosis" pitchFamily="2" charset="77"/>
              </a:rPr>
              <a:t>=gpu03​</a:t>
            </a:r>
          </a:p>
          <a:p>
            <a:endParaRPr lang="en-US" sz="2400" kern="0" dirty="0"/>
          </a:p>
          <a:p>
            <a:endParaRPr lang="en-US" sz="2400" kern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D06D3-BC48-47D0-779F-8AE42EB23784}"/>
              </a:ext>
            </a:extLst>
          </p:cNvPr>
          <p:cNvSpPr txBox="1"/>
          <p:nvPr/>
        </p:nvSpPr>
        <p:spPr>
          <a:xfrm>
            <a:off x="8915400" y="2705100"/>
            <a:ext cx="80010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Show jobs in a specified partition:</a:t>
            </a:r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6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squeue</a:t>
            </a:r>
            <a:r>
              <a:rPr lang="en-US" sz="36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 -p gpu1v100</a:t>
            </a:r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Show status of a specify job:</a:t>
            </a:r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6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squeue</a:t>
            </a:r>
            <a:r>
              <a:rPr lang="en-US" sz="36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 -j </a:t>
            </a:r>
            <a:r>
              <a:rPr lang="en-US" sz="36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jobID</a:t>
            </a:r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br>
              <a:rPr lang="en-US" sz="3600" b="0" i="0" dirty="0">
                <a:effectLst/>
                <a:latin typeface="Dosis" pitchFamily="2" charset="77"/>
              </a:rPr>
            </a:b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R - job is running on compute nodes</a:t>
            </a:r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PD - job is waiting on compute nodes</a:t>
            </a:r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CG - job is completing</a:t>
            </a:r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Cancel a job:</a:t>
            </a:r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  <a:p>
            <a:pPr algn="l" rtl="0" fontAlgn="base"/>
            <a:r>
              <a:rPr lang="en-US" sz="36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scancel</a:t>
            </a:r>
            <a:r>
              <a:rPr lang="en-US" sz="36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 12345</a:t>
            </a:r>
            <a:r>
              <a:rPr lang="en-US" sz="3600" b="0" i="1" u="none" strike="noStrike" dirty="0">
                <a:solidFill>
                  <a:srgbClr val="404040"/>
                </a:solidFill>
                <a:effectLst/>
                <a:latin typeface="Dosis" pitchFamily="2" charset="77"/>
              </a:rPr>
              <a:t>.</a:t>
            </a:r>
            <a:r>
              <a:rPr lang="en-US" sz="3600" b="0" i="0" dirty="0">
                <a:effectLst/>
                <a:latin typeface="Dosis" pitchFamily="2" charset="77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77028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46629" y="1790700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5AAF90C5-2BDD-4A6F-AFCF-ADDE55BC6DB1}"/>
              </a:ext>
            </a:extLst>
          </p:cNvPr>
          <p:cNvSpPr txBox="1">
            <a:spLocks/>
          </p:cNvSpPr>
          <p:nvPr/>
        </p:nvSpPr>
        <p:spPr>
          <a:xfrm>
            <a:off x="1028700" y="647700"/>
            <a:ext cx="17183100" cy="17325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5400"/>
              <a:t>Handling  Long Tasks on Arc</a:t>
            </a:r>
          </a:p>
          <a:p>
            <a:pPr marL="12700">
              <a:lnSpc>
                <a:spcPts val="7170"/>
              </a:lnSpc>
            </a:pPr>
            <a:endParaRPr lang="en-US" sz="3600" kern="0">
              <a:latin typeface="Dosis SemiBold"/>
              <a:cs typeface="Dosis SemiBold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CDE119-DD44-2D2D-052D-C52EA1A80496}"/>
              </a:ext>
            </a:extLst>
          </p:cNvPr>
          <p:cNvSpPr txBox="1">
            <a:spLocks/>
          </p:cNvSpPr>
          <p:nvPr/>
        </p:nvSpPr>
        <p:spPr>
          <a:xfrm>
            <a:off x="1219200" y="2171700"/>
            <a:ext cx="15697200" cy="81153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Avoid Interactive Jobs for Long Tasks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Optimize parallelization to reduce runtimes.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Splitting large tasks.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Check resource limits and allocate appropriately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72-hour runtime limit for most of the partitions on Arc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10-day runtime limit for compute2 partition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Request the correct wall time based on previous experience.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Use checkpointing to save progress and restart from failures.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Monitor job status regularly and use notifications.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kern="0" dirty="0">
                <a:latin typeface="Dosis" pitchFamily="2" charset="77"/>
              </a:rPr>
              <a:t>Test on smaller models to catch issues early.</a:t>
            </a:r>
            <a:endParaRPr lang="en-US" kern="0" dirty="0"/>
          </a:p>
          <a:p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283028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22BE858-A204-0D63-FF5F-ABC551FF9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1EFDADD-4548-B304-3D30-FF640DD1AE19}"/>
              </a:ext>
            </a:extLst>
          </p:cNvPr>
          <p:cNvSpPr/>
          <p:nvPr/>
        </p:nvSpPr>
        <p:spPr>
          <a:xfrm>
            <a:off x="1046629" y="1790700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2C86734E-5267-BDFA-E302-6C5AA8B55475}"/>
              </a:ext>
            </a:extLst>
          </p:cNvPr>
          <p:cNvSpPr txBox="1">
            <a:spLocks/>
          </p:cNvSpPr>
          <p:nvPr/>
        </p:nvSpPr>
        <p:spPr>
          <a:xfrm>
            <a:off x="1028700" y="647700"/>
            <a:ext cx="17183100" cy="17325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5400" dirty="0"/>
              <a:t>GPU Node Idle Timeout on Arc</a:t>
            </a:r>
          </a:p>
          <a:p>
            <a:pPr marL="12700">
              <a:lnSpc>
                <a:spcPts val="7170"/>
              </a:lnSpc>
            </a:pPr>
            <a:endParaRPr lang="en-US" sz="3600" kern="0" dirty="0">
              <a:latin typeface="Dosis SemiBold"/>
              <a:cs typeface="Dosis SemiBold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3E234D2-FAD9-55A2-8E76-8877FC157C0F}"/>
              </a:ext>
            </a:extLst>
          </p:cNvPr>
          <p:cNvSpPr txBox="1">
            <a:spLocks/>
          </p:cNvSpPr>
          <p:nvPr/>
        </p:nvSpPr>
        <p:spPr>
          <a:xfrm>
            <a:off x="1219200" y="2171700"/>
            <a:ext cx="15697200" cy="81153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US" kern="0" dirty="0"/>
          </a:p>
          <a:p>
            <a:endParaRPr lang="en-US" kern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2313BD-1FD7-F3B2-D871-33EEAE70C835}"/>
              </a:ext>
            </a:extLst>
          </p:cNvPr>
          <p:cNvSpPr txBox="1"/>
          <p:nvPr/>
        </p:nvSpPr>
        <p:spPr>
          <a:xfrm>
            <a:off x="1219200" y="3529263"/>
            <a:ext cx="14630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Dosis" pitchFamily="2" charset="77"/>
              </a:rPr>
              <a:t>GPU jobs will be automatically terminated if no GPU activity is detected  for two hours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Dosis" pitchFamily="2" charset="77"/>
              </a:rPr>
              <a:t>Ensure that all jobs submitted to GPU nodes actively utilize GPU resources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Dosis" pitchFamily="2" charset="77"/>
              </a:rPr>
              <a:t>Exit GPU interactive  sessions when your GPU tasks are complete</a:t>
            </a:r>
          </a:p>
        </p:txBody>
      </p:sp>
    </p:spTree>
    <p:extLst>
      <p:ext uri="{BB962C8B-B14F-4D97-AF65-F5344CB8AC3E}">
        <p14:creationId xmlns:p14="http://schemas.microsoft.com/office/powerpoint/2010/main" val="1076766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7A9C1-6E8B-DE1C-5B04-33F6AC8F0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E5E491A-0564-FAB3-DBCA-98EC047F3B13}"/>
              </a:ext>
            </a:extLst>
          </p:cNvPr>
          <p:cNvSpPr/>
          <p:nvPr/>
        </p:nvSpPr>
        <p:spPr>
          <a:xfrm>
            <a:off x="1028700" y="2014585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FD9BA8-AF0A-5643-5088-5970B229BDCB}"/>
              </a:ext>
            </a:extLst>
          </p:cNvPr>
          <p:cNvSpPr txBox="1"/>
          <p:nvPr/>
        </p:nvSpPr>
        <p:spPr>
          <a:xfrm>
            <a:off x="1023620" y="3467100"/>
            <a:ext cx="8280400" cy="28443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r>
              <a:rPr lang="en-US" sz="3600" dirty="0">
                <a:latin typeface="Dosis"/>
              </a:rPr>
              <a:t>Not all parts of a program may be parallelizable, and increasing the number of workers beyond a certain point may not lead to improvements due to the sequential portion of the task.</a:t>
            </a:r>
            <a:endParaRPr lang="en-US" sz="3600" b="1" dirty="0">
              <a:latin typeface="Dosis" pitchFamily="2" charset="7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400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48C3CF4E-F286-AF71-7BC3-514BEF5D61F5}"/>
              </a:ext>
            </a:extLst>
          </p:cNvPr>
          <p:cNvSpPr txBox="1">
            <a:spLocks/>
          </p:cNvSpPr>
          <p:nvPr/>
        </p:nvSpPr>
        <p:spPr>
          <a:xfrm>
            <a:off x="1028700" y="799544"/>
            <a:ext cx="16243300" cy="93615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 b="1" dirty="0">
                <a:solidFill>
                  <a:srgbClr val="000000"/>
                </a:solidFill>
              </a:rPr>
              <a:t>Amdahl’s Law</a:t>
            </a:r>
            <a:endParaRPr lang="en-US" sz="60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A1B9BE3-9351-2BF6-732B-5460768C8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9793" y="2933700"/>
            <a:ext cx="8975208" cy="702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539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F47C4-6053-C432-5361-0292A61CF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FAE4BC4-CEB5-F1DB-24A6-78F7C30CE675}"/>
              </a:ext>
            </a:extLst>
          </p:cNvPr>
          <p:cNvSpPr/>
          <p:nvPr/>
        </p:nvSpPr>
        <p:spPr>
          <a:xfrm>
            <a:off x="1028700" y="2014585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D53E3CC-7C8F-8AE9-6348-330F10446110}"/>
              </a:ext>
            </a:extLst>
          </p:cNvPr>
          <p:cNvSpPr txBox="1"/>
          <p:nvPr/>
        </p:nvSpPr>
        <p:spPr>
          <a:xfrm>
            <a:off x="977899" y="2781300"/>
            <a:ext cx="8280400" cy="395236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endParaRPr lang="en-US" sz="3600" b="1" dirty="0">
              <a:latin typeface="Dosis" pitchFamily="2" charset="77"/>
            </a:endParaRPr>
          </a:p>
          <a:p>
            <a:pPr lvl="1"/>
            <a:r>
              <a:rPr lang="en-US" sz="3600" dirty="0">
                <a:latin typeface="Dosis"/>
              </a:rPr>
              <a:t>Beyond a certain number of parallel workers, you may observe reduced incremental benefits or even a degradation in performance due to overhead and resource contention.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400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F8D70195-DA9E-A853-AFEA-7C0A0B0AE172}"/>
              </a:ext>
            </a:extLst>
          </p:cNvPr>
          <p:cNvSpPr txBox="1">
            <a:spLocks/>
          </p:cNvSpPr>
          <p:nvPr/>
        </p:nvSpPr>
        <p:spPr>
          <a:xfrm>
            <a:off x="1028700" y="799544"/>
            <a:ext cx="16243300" cy="93615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 b="1" dirty="0">
                <a:solidFill>
                  <a:srgbClr val="000000"/>
                </a:solidFill>
              </a:rPr>
              <a:t>Law of Diminishing Returns</a:t>
            </a:r>
            <a:endParaRPr lang="en-US" sz="4800" b="1" dirty="0"/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ED1CB101-DDAA-F169-D1B7-7753DA034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539" y="2705100"/>
            <a:ext cx="9028083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9102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6927" y="1790700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5AAF90C5-2BDD-4A6F-AFCF-ADDE55BC6DB1}"/>
              </a:ext>
            </a:extLst>
          </p:cNvPr>
          <p:cNvSpPr txBox="1">
            <a:spLocks/>
          </p:cNvSpPr>
          <p:nvPr/>
        </p:nvSpPr>
        <p:spPr>
          <a:xfrm>
            <a:off x="1211132" y="571500"/>
            <a:ext cx="149352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 kern="0">
                <a:latin typeface="Dosis" pitchFamily="2" charset="77"/>
                <a:cs typeface="Dosis SemiBold"/>
              </a:rPr>
              <a:t>Useful Linux Commands</a:t>
            </a:r>
            <a:endParaRPr lang="en-US" sz="3600" kern="0">
              <a:latin typeface="Dosis" pitchFamily="2" charset="77"/>
              <a:cs typeface="Dosis SemiBol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4D7C97-A1C6-CF79-3FC1-491A81DCA1D0}"/>
              </a:ext>
            </a:extLst>
          </p:cNvPr>
          <p:cNvSpPr txBox="1"/>
          <p:nvPr/>
        </p:nvSpPr>
        <p:spPr>
          <a:xfrm>
            <a:off x="1211132" y="2155438"/>
            <a:ext cx="16086268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Dosis" pitchFamily="2" charset="77"/>
              </a:rPr>
              <a:t>To find files in specified directory:</a:t>
            </a:r>
          </a:p>
          <a:p>
            <a:r>
              <a:rPr lang="en-US" sz="3200" dirty="0">
                <a:latin typeface="Dosis" pitchFamily="2" charset="77"/>
              </a:rPr>
              <a:t>find /home/username/ -name "*.err”  ​​</a:t>
            </a:r>
          </a:p>
          <a:p>
            <a:r>
              <a:rPr lang="en-US" sz="3200" b="1" dirty="0">
                <a:latin typeface="Dosis" pitchFamily="2" charset="77"/>
              </a:rPr>
              <a:t>To list the files in current directory​:</a:t>
            </a:r>
          </a:p>
          <a:p>
            <a:r>
              <a:rPr lang="en-US" sz="3200" dirty="0">
                <a:latin typeface="Dosis" pitchFamily="2" charset="77"/>
              </a:rPr>
              <a:t>ls</a:t>
            </a:r>
          </a:p>
          <a:p>
            <a:r>
              <a:rPr lang="en-US" sz="3200" b="1" dirty="0">
                <a:latin typeface="Dosis" pitchFamily="2" charset="77"/>
              </a:rPr>
              <a:t>To delete a file ​:</a:t>
            </a:r>
          </a:p>
          <a:p>
            <a:r>
              <a:rPr lang="en-US" sz="3200" dirty="0">
                <a:latin typeface="Dosis" pitchFamily="2" charset="77"/>
              </a:rPr>
              <a:t>rm filename</a:t>
            </a:r>
          </a:p>
          <a:p>
            <a:r>
              <a:rPr lang="en-US" sz="3200" b="1" dirty="0">
                <a:latin typeface="Dosis" pitchFamily="2" charset="77"/>
              </a:rPr>
              <a:t>To show the path of the current directory:</a:t>
            </a:r>
          </a:p>
          <a:p>
            <a:r>
              <a:rPr lang="en-US" sz="3200" dirty="0" err="1">
                <a:latin typeface="Dosis" pitchFamily="2" charset="77"/>
              </a:rPr>
              <a:t>pwd</a:t>
            </a:r>
            <a:endParaRPr lang="en-US" sz="3200" dirty="0">
              <a:latin typeface="Dosis" pitchFamily="2" charset="77"/>
            </a:endParaRPr>
          </a:p>
          <a:p>
            <a:r>
              <a:rPr lang="en-US" sz="3200" b="1" dirty="0">
                <a:latin typeface="Dosis" pitchFamily="2" charset="77"/>
              </a:rPr>
              <a:t>To change directory​​</a:t>
            </a:r>
          </a:p>
          <a:p>
            <a:r>
              <a:rPr lang="en-US" sz="3200" dirty="0">
                <a:latin typeface="Dosis" pitchFamily="2" charset="77"/>
              </a:rPr>
              <a:t>cd new-directory-path</a:t>
            </a:r>
          </a:p>
          <a:p>
            <a:r>
              <a:rPr lang="en-US" sz="3200" dirty="0">
                <a:latin typeface="Dosis" pitchFamily="2" charset="77"/>
              </a:rPr>
              <a:t>​​</a:t>
            </a:r>
          </a:p>
          <a:p>
            <a:r>
              <a:rPr lang="en-US" sz="3200" b="1" dirty="0">
                <a:latin typeface="Dosis" pitchFamily="2" charset="77"/>
              </a:rPr>
              <a:t>Arc User-Guide Site:​</a:t>
            </a:r>
          </a:p>
          <a:p>
            <a:r>
              <a:rPr lang="en-US" sz="3200" dirty="0">
                <a:latin typeface="Dosis" pitchFamily="2" charset="77"/>
              </a:rPr>
              <a:t>https://</a:t>
            </a:r>
            <a:r>
              <a:rPr lang="en-US" sz="3200" dirty="0" err="1">
                <a:latin typeface="Dosis" pitchFamily="2" charset="77"/>
              </a:rPr>
              <a:t>hpcsupport.utsa.edu</a:t>
            </a:r>
            <a:r>
              <a:rPr lang="en-US" sz="3200" dirty="0">
                <a:latin typeface="Dosis" pitchFamily="2" charset="77"/>
              </a:rPr>
              <a:t>/</a:t>
            </a:r>
            <a:r>
              <a:rPr lang="en-US" sz="3200" dirty="0" err="1">
                <a:latin typeface="Dosis" pitchFamily="2" charset="77"/>
              </a:rPr>
              <a:t>foswiki</a:t>
            </a:r>
            <a:r>
              <a:rPr lang="en-US" sz="3200" dirty="0">
                <a:latin typeface="Dosis" pitchFamily="2" charset="77"/>
              </a:rPr>
              <a:t>/bin/view/ARC/</a:t>
            </a:r>
            <a:r>
              <a:rPr lang="en-US" sz="3200" dirty="0" err="1">
                <a:latin typeface="Dosis" pitchFamily="2" charset="77"/>
              </a:rPr>
              <a:t>WebHome</a:t>
            </a:r>
            <a:r>
              <a:rPr lang="en-US" sz="3200" dirty="0">
                <a:latin typeface="Dosis" pitchFamily="2" charset="77"/>
              </a:rPr>
              <a:t>​</a:t>
            </a:r>
          </a:p>
          <a:p>
            <a:r>
              <a:rPr lang="en-US" sz="3200" b="1" dirty="0">
                <a:latin typeface="Dosis" pitchFamily="2" charset="77"/>
              </a:rPr>
              <a:t>Create A Ticket for Technical Support:​</a:t>
            </a:r>
          </a:p>
          <a:p>
            <a:r>
              <a:rPr lang="en-US" sz="3200" dirty="0">
                <a:latin typeface="Dosis" pitchFamily="2" charset="77"/>
              </a:rPr>
              <a:t>https://</a:t>
            </a:r>
            <a:r>
              <a:rPr lang="en-US" sz="3200" dirty="0" err="1">
                <a:latin typeface="Dosis" pitchFamily="2" charset="77"/>
              </a:rPr>
              <a:t>www.utsa.edu</a:t>
            </a:r>
            <a:r>
              <a:rPr lang="en-US" sz="3200" dirty="0">
                <a:latin typeface="Dosis" pitchFamily="2" charset="77"/>
              </a:rPr>
              <a:t>/</a:t>
            </a:r>
            <a:r>
              <a:rPr lang="en-US" sz="3200" dirty="0" err="1">
                <a:latin typeface="Dosis" pitchFamily="2" charset="77"/>
              </a:rPr>
              <a:t>techsolutions</a:t>
            </a:r>
            <a:r>
              <a:rPr lang="en-US" sz="3200" dirty="0">
                <a:latin typeface="Dosis" pitchFamily="2" charset="77"/>
              </a:rPr>
              <a:t>/service-now/​</a:t>
            </a:r>
          </a:p>
          <a:p>
            <a:endParaRPr lang="en-US" sz="3200" dirty="0">
              <a:latin typeface="Dosi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26522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E2AE6-936B-45B8-81C5-96223B86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2200" y="723900"/>
            <a:ext cx="5181600" cy="10248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/>
              <a:t>Today's Coverage: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77C00-B61D-4247-ABBA-A1D03F925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0" y="1942669"/>
            <a:ext cx="14555870" cy="8193604"/>
          </a:xfrm>
        </p:spPr>
        <p:txBody>
          <a:bodyPr vert="horz" wrap="square" lIns="137160" tIns="68580" rIns="137160" bIns="68580" rtlCol="0" anchor="t">
            <a:normAutofit fontScale="40000" lnSpcReduction="20000"/>
          </a:bodyPr>
          <a:lstStyle/>
          <a:p>
            <a:pPr marL="685800" indent="-685800" algn="l" fontAlgn="base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How to access Arc using: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 err="1">
                <a:latin typeface="Dosis"/>
                <a:ea typeface="+mn-lt"/>
                <a:cs typeface="+mn-lt"/>
              </a:rPr>
              <a:t>MobaXterm</a:t>
            </a:r>
            <a:r>
              <a:rPr lang="en-US" sz="8000" dirty="0">
                <a:latin typeface="Dosis"/>
                <a:ea typeface="+mn-lt"/>
                <a:cs typeface="+mn-lt"/>
              </a:rPr>
              <a:t> (Windows)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An SSH client (Mac/Linux)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The web-based OnDemand portal (for GUI applications)</a:t>
            </a:r>
            <a:endParaRPr lang="en-US" sz="8000" dirty="0">
              <a:latin typeface="Dosis"/>
            </a:endParaRPr>
          </a:p>
          <a:p>
            <a:pPr marL="685800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How to run jobs on Arc, including: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Access a compute node and run applications interactively 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Understand job scripts and submit batch jobs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Job monitoring and long-running task management</a:t>
            </a:r>
            <a:endParaRPr lang="en-US" sz="8000" dirty="0">
              <a:latin typeface="Dosis"/>
            </a:endParaRPr>
          </a:p>
          <a:p>
            <a:pPr marL="685800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Navigate Arc’s storage system and follow usage policies</a:t>
            </a:r>
            <a:endParaRPr lang="en-US" sz="8000" dirty="0">
              <a:latin typeface="Dosis"/>
            </a:endParaRPr>
          </a:p>
          <a:p>
            <a:pPr marL="685800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Parallelization best practices: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Speed up applications using multiple cores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Reserve only the resources you need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Avoid idle timeouts on GPU nodes</a:t>
            </a:r>
            <a:endParaRPr lang="en-US" sz="8000" dirty="0">
              <a:latin typeface="Dosis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+mn-lt"/>
                <a:cs typeface="+mn-lt"/>
              </a:rPr>
              <a:t>Use batch jobs to reduce interruptions</a:t>
            </a:r>
            <a:endParaRPr lang="en-US" sz="9000" dirty="0">
              <a:latin typeface="Dosis"/>
              <a:ea typeface="Calibri"/>
              <a:cs typeface="Calibri"/>
            </a:endParaRPr>
          </a:p>
          <a:p>
            <a:pPr marL="1143000" lvl="1" indent="-685800" algn="l">
              <a:buFont typeface="Arial"/>
              <a:buChar char="•"/>
            </a:pPr>
            <a:r>
              <a:rPr lang="en-US" sz="8000" dirty="0">
                <a:latin typeface="Dosis"/>
                <a:ea typeface="Calibri"/>
                <a:cs typeface="Calibri"/>
              </a:rPr>
              <a:t>Amdahl’s Law and Law of Diminishing Returns</a:t>
            </a:r>
          </a:p>
          <a:p>
            <a:pPr lvl="1" algn="l"/>
            <a:endParaRPr lang="en-US" sz="9000" dirty="0">
              <a:latin typeface="Dosis"/>
              <a:ea typeface="Calibri"/>
              <a:cs typeface="Calibri"/>
            </a:endParaRPr>
          </a:p>
          <a:p>
            <a:pPr algn="l"/>
            <a:endParaRPr lang="en-US" sz="8000" dirty="0">
              <a:latin typeface="Dosis" pitchFamily="2" charset="77"/>
              <a:ea typeface="Calibri"/>
              <a:cs typeface="Calibri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sz="3600">
              <a:latin typeface="Dosis" pitchFamily="2" charset="77"/>
              <a:cs typeface="Arial"/>
            </a:endParaRPr>
          </a:p>
          <a:p>
            <a:pPr fontAlgn="base"/>
            <a:endParaRPr lang="en-US" sz="3600">
              <a:latin typeface="Dosis" pitchFamily="2" charset="77"/>
              <a:cs typeface="Arial"/>
            </a:endParaRPr>
          </a:p>
          <a:p>
            <a:pPr fontAlgn="base"/>
            <a:r>
              <a:rPr lang="en-US" sz="3600" dirty="0">
                <a:latin typeface="Dosis"/>
                <a:cs typeface="Arial"/>
              </a:rPr>
              <a:t>Copy The Sample Code to your home directory:</a:t>
            </a:r>
          </a:p>
          <a:p>
            <a:pPr fontAlgn="base"/>
            <a:r>
              <a:rPr lang="en-US" sz="3600" i="1" dirty="0">
                <a:solidFill>
                  <a:srgbClr val="000000"/>
                </a:solidFill>
                <a:effectLst/>
                <a:latin typeface="Dosis"/>
              </a:rPr>
              <a:t>$ cp -r /work/trainings/</a:t>
            </a:r>
            <a:r>
              <a:rPr lang="en-US" sz="3600" i="1" dirty="0">
                <a:solidFill>
                  <a:srgbClr val="000000"/>
                </a:solidFill>
                <a:latin typeface="Dosis"/>
              </a:rPr>
              <a:t>onboarding</a:t>
            </a:r>
            <a:r>
              <a:rPr lang="en-US" sz="3600" i="1" dirty="0">
                <a:solidFill>
                  <a:srgbClr val="000000"/>
                </a:solidFill>
                <a:effectLst/>
                <a:latin typeface="Dosis"/>
              </a:rPr>
              <a:t> .</a:t>
            </a:r>
          </a:p>
          <a:p>
            <a:pPr fontAlgn="base"/>
            <a:endParaRPr lang="en-US" sz="3600">
              <a:latin typeface="Dosis" pitchFamily="2" charset="77"/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40473-2220-4519-9100-02BB6B89B8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University Technology Solutions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E798BCBE-1FF1-E3B1-E152-CF18751D6A63}"/>
              </a:ext>
            </a:extLst>
          </p:cNvPr>
          <p:cNvSpPr/>
          <p:nvPr/>
        </p:nvSpPr>
        <p:spPr>
          <a:xfrm>
            <a:off x="2743200" y="1866900"/>
            <a:ext cx="1600200" cy="45719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6189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8700" y="2796637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A02427DE-D177-4F1C-89AE-3F891BCEA588}"/>
              </a:ext>
            </a:extLst>
          </p:cNvPr>
          <p:cNvSpPr txBox="1">
            <a:spLocks/>
          </p:cNvSpPr>
          <p:nvPr/>
        </p:nvSpPr>
        <p:spPr>
          <a:xfrm>
            <a:off x="1041400" y="1596636"/>
            <a:ext cx="149352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>
                <a:latin typeface="Dosis" pitchFamily="2" charset="77"/>
              </a:rPr>
              <a:t>Arc – the HPC Cluster at UTSA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9772F3-7542-9C54-B507-6FC8798642DF}"/>
              </a:ext>
            </a:extLst>
          </p:cNvPr>
          <p:cNvSpPr txBox="1"/>
          <p:nvPr/>
        </p:nvSpPr>
        <p:spPr>
          <a:xfrm>
            <a:off x="1869574" y="3181301"/>
            <a:ext cx="14216648" cy="61863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Dosis" pitchFamily="2" charset="77"/>
              </a:rPr>
              <a:t>167 total compute/GPU nodes and 2 login node​​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Dosis" pitchFamily="2" charset="77"/>
              </a:rPr>
              <a:t>30 GPU nodes - two CPUs/40 cores, 384GB RAM, and each including one V100 Nvidia GPU​​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Dosis" pitchFamily="2" charset="77"/>
              </a:rPr>
              <a:t>5 GPU nodes - two CPUs/40 cores, 384GB RAM, and each including two V100 Nvidia GPUs​​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Dosis" pitchFamily="2" charset="77"/>
              </a:rPr>
              <a:t>2 GPU nodes - two CPUs/40 cores, 384 GB RAM, and 4 V100 GPUs​​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Dosis" pitchFamily="2" charset="77"/>
              </a:rPr>
              <a:t>2 GPU nodes - two CPUs,  one A100 40 GB GPU, and 1 TB RAM​​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Dosis" pitchFamily="2" charset="77"/>
              </a:rPr>
              <a:t>2 large-memory nodes - four CPUs/80 cores, 1.5TB of RAM​​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Dosis" pitchFamily="2" charset="77"/>
              </a:rPr>
              <a:t>Two </a:t>
            </a:r>
            <a:r>
              <a:rPr lang="en-US" sz="3600" dirty="0" err="1">
                <a:latin typeface="Dosis" pitchFamily="2" charset="77"/>
              </a:rPr>
              <a:t>Lustre</a:t>
            </a:r>
            <a:r>
              <a:rPr lang="en-US" sz="3600" dirty="0">
                <a:latin typeface="Dosis" pitchFamily="2" charset="77"/>
              </a:rPr>
              <a:t> filesystems: ​​</a:t>
            </a:r>
          </a:p>
          <a:p>
            <a:pPr marL="1028700" lvl="1" indent="-571500">
              <a:buFont typeface="Courier New" panose="020B0604020202020204" pitchFamily="34" charset="0"/>
              <a:buChar char="o"/>
            </a:pPr>
            <a:r>
              <a:rPr lang="en-US" sz="3600" dirty="0">
                <a:latin typeface="Dosis" pitchFamily="2" charset="77"/>
              </a:rPr>
              <a:t>Home: 110 TBs capacity</a:t>
            </a:r>
          </a:p>
          <a:p>
            <a:pPr marL="1028700" lvl="1" indent="-571500">
              <a:buFont typeface="Courier New" panose="020B0604020202020204" pitchFamily="34" charset="0"/>
              <a:buChar char="o"/>
            </a:pPr>
            <a:r>
              <a:rPr lang="en-US" sz="3600" dirty="0">
                <a:latin typeface="Dosis" pitchFamily="2" charset="77"/>
              </a:rPr>
              <a:t>Work: 1.1 PB of capacity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8700" y="2796638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5AAF90C5-2BDD-4A6F-AFCF-ADDE55BC6DB1}"/>
              </a:ext>
            </a:extLst>
          </p:cNvPr>
          <p:cNvSpPr txBox="1">
            <a:spLocks/>
          </p:cNvSpPr>
          <p:nvPr/>
        </p:nvSpPr>
        <p:spPr>
          <a:xfrm>
            <a:off x="1041400" y="1596636"/>
            <a:ext cx="149352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 kern="0" spc="210">
                <a:latin typeface="Dosis" pitchFamily="2" charset="77"/>
                <a:cs typeface="Dosis SemiBold"/>
              </a:rPr>
              <a:t>How to Access Arc</a:t>
            </a:r>
            <a:endParaRPr lang="en-US" sz="6000" kern="0">
              <a:latin typeface="Dosis" pitchFamily="2" charset="77"/>
              <a:cs typeface="Dosis SemiBold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3301565-AD28-F4BB-CC05-60D0BE4FF5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99" y="1118876"/>
            <a:ext cx="7387067" cy="506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BB8C6561-9A8B-DD77-4581-BC3CF2B7C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86500"/>
            <a:ext cx="6477000" cy="37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B46D0F-C32D-A6A4-648D-145ACDBD7E96}"/>
              </a:ext>
            </a:extLst>
          </p:cNvPr>
          <p:cNvSpPr txBox="1"/>
          <p:nvPr/>
        </p:nvSpPr>
        <p:spPr>
          <a:xfrm>
            <a:off x="6223000" y="3390900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US"/>
              <a:t> </a:t>
            </a:r>
            <a:r>
              <a:rPr lang="en-US" sz="1800" b="1" i="0" u="none" strike="noStrike">
                <a:solidFill>
                  <a:srgbClr val="000000"/>
                </a:solidFill>
                <a:effectLst/>
                <a:latin typeface="Dosis" pitchFamily="2" charset="77"/>
              </a:rPr>
              <a:t>From Linux and Mac</a:t>
            </a:r>
            <a:r>
              <a:rPr lang="en-US" sz="1800" b="0" i="0">
                <a:effectLst/>
                <a:latin typeface="Dosis" pitchFamily="2" charset="77"/>
              </a:rPr>
              <a:t>​</a:t>
            </a:r>
            <a:endParaRPr lang="en-US" b="0" i="0">
              <a:effectLst/>
              <a:latin typeface="Dosis" pitchFamily="2" charset="77"/>
            </a:endParaRPr>
          </a:p>
          <a:p>
            <a:pPr algn="l" rtl="0" fontAlgn="base"/>
            <a:r>
              <a:rPr lang="en-US" sz="1800" b="0" i="0">
                <a:effectLst/>
                <a:latin typeface="Dosis" pitchFamily="2" charset="77"/>
              </a:rPr>
              <a:t>​</a:t>
            </a:r>
            <a:endParaRPr lang="en-US" b="0" i="0">
              <a:effectLst/>
              <a:latin typeface="Dosis" pitchFamily="2" charset="77"/>
            </a:endParaRPr>
          </a:p>
          <a:p>
            <a:pPr algn="l" rtl="0" fontAlgn="base"/>
            <a:r>
              <a:rPr lang="en-US" sz="1800" b="0" i="0" u="none" strike="noStrike">
                <a:solidFill>
                  <a:srgbClr val="000000"/>
                </a:solidFill>
                <a:effectLst/>
                <a:latin typeface="Dosis" pitchFamily="2" charset="77"/>
              </a:rPr>
              <a:t>ssh abc123@arc.utsa.edu</a:t>
            </a:r>
            <a:r>
              <a:rPr lang="en-US" sz="1800" b="0" i="0">
                <a:effectLst/>
                <a:latin typeface="Dosis" pitchFamily="2" charset="77"/>
              </a:rPr>
              <a:t>​</a:t>
            </a:r>
            <a:endParaRPr lang="en-US" b="0" i="0">
              <a:effectLst/>
              <a:latin typeface="Dosis" pitchFamily="2" charset="77"/>
            </a:endParaRPr>
          </a:p>
          <a:p>
            <a:pPr algn="l" rtl="0" fontAlgn="base"/>
            <a:r>
              <a:rPr lang="en-US" sz="1800" b="0" i="0" u="none" strike="noStrike">
                <a:solidFill>
                  <a:srgbClr val="000000"/>
                </a:solidFill>
                <a:effectLst/>
                <a:latin typeface="Dosis" pitchFamily="2" charset="77"/>
              </a:rPr>
              <a:t>ssh –X abc123@arc.utsa.edu</a:t>
            </a:r>
            <a:endParaRPr lang="en-US" b="0" i="0">
              <a:effectLst/>
              <a:latin typeface="Dosis" pitchFamily="2" charset="77"/>
            </a:endParaRPr>
          </a:p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6FB0A5-FB14-30F4-2B98-144E707744C6}"/>
              </a:ext>
            </a:extLst>
          </p:cNvPr>
          <p:cNvSpPr txBox="1"/>
          <p:nvPr/>
        </p:nvSpPr>
        <p:spPr>
          <a:xfrm>
            <a:off x="1371600" y="7658100"/>
            <a:ext cx="5867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US">
                <a:latin typeface="Dosis" pitchFamily="2" charset="77"/>
              </a:rPr>
              <a:t> </a:t>
            </a:r>
            <a:r>
              <a:rPr lang="en-US" sz="1800" b="1" i="0" u="none" strike="noStrike">
                <a:solidFill>
                  <a:srgbClr val="000000"/>
                </a:solidFill>
                <a:effectLst/>
                <a:latin typeface="Dosis" pitchFamily="2" charset="77"/>
              </a:rPr>
              <a:t>From Windows</a:t>
            </a:r>
            <a:r>
              <a:rPr lang="en-US" sz="1800" b="0" i="0">
                <a:effectLst/>
                <a:latin typeface="Dosis" pitchFamily="2" charset="77"/>
              </a:rPr>
              <a:t>​</a:t>
            </a:r>
            <a:endParaRPr lang="en-US" b="0" i="0">
              <a:effectLst/>
              <a:latin typeface="Dosis" pitchFamily="2" charset="77"/>
            </a:endParaRPr>
          </a:p>
          <a:p>
            <a:pPr algn="l" rtl="0" fontAlgn="base"/>
            <a:r>
              <a:rPr lang="en-US" sz="1800" b="0" i="0">
                <a:effectLst/>
                <a:latin typeface="Dosis" pitchFamily="2" charset="77"/>
              </a:rPr>
              <a:t>​</a:t>
            </a:r>
            <a:endParaRPr lang="en-US" b="0" i="0">
              <a:effectLst/>
              <a:latin typeface="Dosis" pitchFamily="2" charset="77"/>
            </a:endParaRPr>
          </a:p>
          <a:p>
            <a:pPr algn="l" rtl="0" fontAlgn="base"/>
            <a:r>
              <a:rPr lang="en-US" sz="1800" b="0" i="0" u="none" strike="noStrike">
                <a:solidFill>
                  <a:srgbClr val="000000"/>
                </a:solidFill>
                <a:effectLst/>
                <a:latin typeface="Dosis" pitchFamily="2" charset="77"/>
              </a:rPr>
              <a:t>Install a SSH client program, such as </a:t>
            </a:r>
            <a:r>
              <a:rPr lang="en-US" sz="1800" b="0" i="0" u="none" strike="noStrike" err="1">
                <a:solidFill>
                  <a:srgbClr val="000000"/>
                </a:solidFill>
                <a:effectLst/>
                <a:latin typeface="Dosis" pitchFamily="2" charset="77"/>
              </a:rPr>
              <a:t>MobaXterm</a:t>
            </a:r>
            <a:r>
              <a:rPr lang="en-US" sz="1800" b="0" i="0" u="none" strike="noStrike">
                <a:solidFill>
                  <a:srgbClr val="000000"/>
                </a:solidFill>
                <a:effectLst/>
                <a:latin typeface="Dosis" pitchFamily="2" charset="77"/>
              </a:rPr>
              <a:t>.</a:t>
            </a:r>
            <a:endParaRPr lang="en-US" b="0" i="0">
              <a:effectLst/>
              <a:latin typeface="Dosis" pitchFamily="2" charset="77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028700" y="2781741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FBDC23-ADAB-8D9D-1AA9-FC52DEF3FCE7}"/>
              </a:ext>
            </a:extLst>
          </p:cNvPr>
          <p:cNvSpPr txBox="1"/>
          <p:nvPr/>
        </p:nvSpPr>
        <p:spPr>
          <a:xfrm>
            <a:off x="1600200" y="4838700"/>
            <a:ext cx="65533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From Web Portal : </a:t>
            </a:r>
            <a:r>
              <a:rPr lang="en-US" sz="2800" b="0" i="0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portal.arc.utsa.edu</a:t>
            </a:r>
            <a:r>
              <a:rPr lang="en-US" sz="28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endParaRPr lang="en-US" sz="4400" dirty="0">
              <a:latin typeface="Dosis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C8176D-4A1F-70FE-9FC9-EEF5CF52B560}"/>
              </a:ext>
            </a:extLst>
          </p:cNvPr>
          <p:cNvSpPr txBox="1"/>
          <p:nvPr/>
        </p:nvSpPr>
        <p:spPr>
          <a:xfrm>
            <a:off x="1028700" y="1257300"/>
            <a:ext cx="9144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>
                <a:latin typeface="Dosis" pitchFamily="2" charset="77"/>
              </a:rPr>
              <a:t>How to access Arc​</a:t>
            </a:r>
          </a:p>
        </p:txBody>
      </p:sp>
      <p:pic>
        <p:nvPicPr>
          <p:cNvPr id="2050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55159E7-0A9E-2886-53AA-BBBE226D35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418" y="5676900"/>
            <a:ext cx="14592563" cy="367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028700" y="2781741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1AA882FA-7EB9-4DDF-BE91-EB76818347BB}"/>
              </a:ext>
            </a:extLst>
          </p:cNvPr>
          <p:cNvSpPr txBox="1">
            <a:spLocks/>
          </p:cNvSpPr>
          <p:nvPr/>
        </p:nvSpPr>
        <p:spPr>
          <a:xfrm>
            <a:off x="1041400" y="1596636"/>
            <a:ext cx="129794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/>
              <a:t>Arc Storage</a:t>
            </a:r>
            <a:endParaRPr lang="en-US" sz="6000" kern="0">
              <a:latin typeface="Dosis SemiBold"/>
              <a:cs typeface="Dosis SemiBol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20D592-C403-0D6C-2BF8-70238C87CD98}"/>
              </a:ext>
            </a:extLst>
          </p:cNvPr>
          <p:cNvSpPr txBox="1"/>
          <p:nvPr/>
        </p:nvSpPr>
        <p:spPr>
          <a:xfrm>
            <a:off x="685800" y="3314700"/>
            <a:ext cx="91440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Home Directory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100GB per user</a:t>
            </a:r>
          </a:p>
          <a:p>
            <a:pPr marL="1200150" lvl="2" indent="-285750">
              <a:buFont typeface="Arial" charset="0"/>
              <a:buChar char="•"/>
            </a:pPr>
            <a:r>
              <a:rPr lang="en-US" dirty="0"/>
              <a:t>“du -</a:t>
            </a:r>
            <a:r>
              <a:rPr lang="en-US" dirty="0" err="1"/>
              <a:t>sh</a:t>
            </a:r>
            <a:r>
              <a:rPr lang="en-US" dirty="0"/>
              <a:t> .”  to find out the size of current directory</a:t>
            </a:r>
            <a:endParaRPr lang="en-US" sz="2800" dirty="0">
              <a:latin typeface="Dosis" pitchFamily="2" charset="77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Daily backups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Free up space regularly to ensure normal functioning of various applications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Work Directory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No disk quota (currently)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No backup system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30-day data purging policy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Vault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1TB per user for long-term data storage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Daily backups for disaster recovery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800" dirty="0">
                <a:latin typeface="Dosis" pitchFamily="2" charset="77"/>
              </a:rPr>
              <a:t>Accessible only from the login nodes</a:t>
            </a:r>
          </a:p>
        </p:txBody>
      </p:sp>
    </p:spTree>
    <p:extLst>
      <p:ext uri="{BB962C8B-B14F-4D97-AF65-F5344CB8AC3E}">
        <p14:creationId xmlns:p14="http://schemas.microsoft.com/office/powerpoint/2010/main" val="2578285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012905" y="1984985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1AA882FA-7EB9-4DDF-BE91-EB76818347BB}"/>
              </a:ext>
            </a:extLst>
          </p:cNvPr>
          <p:cNvSpPr txBox="1">
            <a:spLocks/>
          </p:cNvSpPr>
          <p:nvPr/>
        </p:nvSpPr>
        <p:spPr>
          <a:xfrm>
            <a:off x="1020926" y="649740"/>
            <a:ext cx="12009274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/>
              <a:t>The Module System on Arc</a:t>
            </a:r>
            <a:endParaRPr lang="en-US" sz="3200" kern="0">
              <a:latin typeface="Dosis SemiBold"/>
              <a:cs typeface="Dosis SemiBold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A756249-0A87-3AD4-CEAF-C725E0D91A99}"/>
              </a:ext>
            </a:extLst>
          </p:cNvPr>
          <p:cNvSpPr txBox="1">
            <a:spLocks/>
          </p:cNvSpPr>
          <p:nvPr/>
        </p:nvSpPr>
        <p:spPr>
          <a:xfrm>
            <a:off x="914400" y="3695700"/>
            <a:ext cx="7543800" cy="4985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kern="0">
                <a:latin typeface="Dosis" pitchFamily="2" charset="77"/>
              </a:rPr>
              <a:t>What are the Environment Modules?​​</a:t>
            </a:r>
          </a:p>
          <a:p>
            <a:r>
              <a:rPr lang="en-US" sz="3600" kern="0">
                <a:latin typeface="Dosis" pitchFamily="2" charset="77"/>
              </a:rPr>
              <a:t>The Environment Modules package is a tool that lets users easily modify their environment during a session.​​</a:t>
            </a:r>
          </a:p>
          <a:p>
            <a:r>
              <a:rPr lang="en-US" sz="3600" kern="0">
                <a:latin typeface="Dosis" pitchFamily="2" charset="77"/>
              </a:rPr>
              <a:t>​</a:t>
            </a:r>
          </a:p>
          <a:p>
            <a:r>
              <a:rPr lang="en-US" sz="3600" kern="0">
                <a:latin typeface="Dosis" pitchFamily="2" charset="77"/>
              </a:rPr>
              <a:t>Typically, module loading can alter or set shell environment variables such as PATH, MANPATH, etc. Modules can be loaded and unloaded.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FF45DA87-8B80-2410-8885-76418C595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845" y="1409700"/>
            <a:ext cx="8830710" cy="842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139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028700" y="2781741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1AA882FA-7EB9-4DDF-BE91-EB76818347BB}"/>
              </a:ext>
            </a:extLst>
          </p:cNvPr>
          <p:cNvSpPr txBox="1">
            <a:spLocks/>
          </p:cNvSpPr>
          <p:nvPr/>
        </p:nvSpPr>
        <p:spPr>
          <a:xfrm>
            <a:off x="1044742" y="1533735"/>
            <a:ext cx="93218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/>
              <a:t>Module System on Arc</a:t>
            </a:r>
            <a:endParaRPr lang="en-US" sz="3200" kern="0">
              <a:latin typeface="Dosis SemiBold"/>
              <a:cs typeface="Dosis SemiBold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575781B-9CBA-1796-7214-0B14E4CA6538}"/>
              </a:ext>
            </a:extLst>
          </p:cNvPr>
          <p:cNvSpPr txBox="1">
            <a:spLocks/>
          </p:cNvSpPr>
          <p:nvPr/>
        </p:nvSpPr>
        <p:spPr>
          <a:xfrm>
            <a:off x="2285104" y="3618940"/>
            <a:ext cx="11582399" cy="5105400"/>
          </a:xfrm>
          <a:prstGeom prst="rect">
            <a:avLst/>
          </a:prstGeom>
        </p:spPr>
        <p:txBody>
          <a:bodyPr wrap="square" lIns="0" tIns="0" rIns="0" bIns="0">
            <a:normAutofit lnSpcReduction="10000"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list all currently loaded modules:​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/>
            <a:r>
              <a:rPr lang="en-US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module list​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/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list all available modules:​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/>
            <a:r>
              <a:rPr lang="en-US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module </a:t>
            </a:r>
            <a:r>
              <a:rPr lang="en-US" sz="3200" b="0" i="1" u="none" strike="noStrike" dirty="0" err="1">
                <a:solidFill>
                  <a:srgbClr val="000000"/>
                </a:solidFill>
                <a:effectLst/>
                <a:latin typeface="Dosis" pitchFamily="2" charset="77"/>
              </a:rPr>
              <a:t>avai</a:t>
            </a:r>
            <a:r>
              <a:rPr lang="en-US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​l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/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load a module:​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/>
            <a:r>
              <a:rPr lang="en-US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module load name​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/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unload a module​: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pPr algn="l" rtl="0" fontAlgn="base"/>
            <a:r>
              <a:rPr lang="en-US" sz="3200" b="0" i="1" u="none" strike="noStrike" dirty="0">
                <a:solidFill>
                  <a:srgbClr val="000000"/>
                </a:solidFill>
                <a:effectLst/>
                <a:latin typeface="Dosis" pitchFamily="2" charset="77"/>
              </a:rPr>
              <a:t>module unload name ​</a:t>
            </a:r>
            <a:r>
              <a:rPr lang="en-US" sz="3200" b="0" i="0" dirty="0">
                <a:effectLst/>
                <a:latin typeface="Dosis" pitchFamily="2" charset="77"/>
              </a:rPr>
              <a:t>​</a:t>
            </a:r>
            <a:endParaRPr lang="en-US" sz="6000" b="0" i="0" dirty="0">
              <a:effectLst/>
              <a:latin typeface="Dosis" pitchFamily="2" charset="77"/>
            </a:endParaRP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652456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028700" y="1976688"/>
            <a:ext cx="1600200" cy="104775"/>
          </a:xfrm>
          <a:custGeom>
            <a:avLst/>
            <a:gdLst/>
            <a:ahLst/>
            <a:cxnLst/>
            <a:rect l="l" t="t" r="r" b="b"/>
            <a:pathLst>
              <a:path w="1600200" h="104775">
                <a:moveTo>
                  <a:pt x="0" y="0"/>
                </a:moveTo>
                <a:lnTo>
                  <a:pt x="1600199" y="0"/>
                </a:lnTo>
                <a:lnTo>
                  <a:pt x="1600199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F159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1AA882FA-7EB9-4DDF-BE91-EB76818347BB}"/>
              </a:ext>
            </a:extLst>
          </p:cNvPr>
          <p:cNvSpPr txBox="1">
            <a:spLocks/>
          </p:cNvSpPr>
          <p:nvPr/>
        </p:nvSpPr>
        <p:spPr>
          <a:xfrm>
            <a:off x="1020926" y="649740"/>
            <a:ext cx="13761874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0" i="0">
                <a:solidFill>
                  <a:srgbClr val="0C2340"/>
                </a:solidFill>
                <a:latin typeface="Dosis"/>
                <a:ea typeface="+mj-ea"/>
                <a:cs typeface="Dosis"/>
              </a:defRPr>
            </a:lvl1pPr>
          </a:lstStyle>
          <a:p>
            <a:pPr marL="12700">
              <a:lnSpc>
                <a:spcPts val="7170"/>
              </a:lnSpc>
            </a:pPr>
            <a:r>
              <a:rPr lang="en-US" sz="6000" kern="0">
                <a:latin typeface="Dosis" pitchFamily="2" charset="77"/>
                <a:cs typeface="Dosis SemiBold"/>
              </a:rPr>
              <a:t>Use Arc Interactively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A819088-FEAE-3C75-496D-50A06CE340B4}"/>
              </a:ext>
            </a:extLst>
          </p:cNvPr>
          <p:cNvSpPr txBox="1">
            <a:spLocks/>
          </p:cNvSpPr>
          <p:nvPr/>
        </p:nvSpPr>
        <p:spPr>
          <a:xfrm>
            <a:off x="1028700" y="2657475"/>
            <a:ext cx="16116300" cy="6143625"/>
          </a:xfrm>
          <a:prstGeom prst="rect">
            <a:avLst/>
          </a:prstGeom>
        </p:spPr>
        <p:txBody>
          <a:bodyPr wrap="square" lIns="0" tIns="0" rIns="0" bIns="0">
            <a:normAutofit fontScale="85000" lnSpcReduction="20000"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kern="0" dirty="0">
                <a:latin typeface="Dosis" pitchFamily="2" charset="77"/>
              </a:rPr>
              <a:t>Use the following command to obtain a compute node​​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4000" kern="0" dirty="0" err="1">
                <a:latin typeface="Dosis" pitchFamily="2" charset="77"/>
              </a:rPr>
              <a:t>srun</a:t>
            </a:r>
            <a:r>
              <a:rPr lang="en-US" sz="4000" kern="0" dirty="0">
                <a:latin typeface="Dosis" pitchFamily="2" charset="77"/>
              </a:rPr>
              <a:t> -p compute1 -n 1 -t 00:05:00 -c 40 --</a:t>
            </a:r>
            <a:r>
              <a:rPr lang="en-US" sz="4000" kern="0" dirty="0" err="1">
                <a:latin typeface="Dosis" pitchFamily="2" charset="77"/>
              </a:rPr>
              <a:t>pty</a:t>
            </a:r>
            <a:r>
              <a:rPr lang="en-US" sz="4000" kern="0" dirty="0">
                <a:latin typeface="Dosis" pitchFamily="2" charset="77"/>
              </a:rPr>
              <a:t> bash​​</a:t>
            </a:r>
          </a:p>
          <a:p>
            <a:endParaRPr lang="en-US" sz="4000" kern="0" dirty="0">
              <a:latin typeface="Dosis" pitchFamily="2" charset="77"/>
            </a:endParaRPr>
          </a:p>
          <a:p>
            <a:r>
              <a:rPr lang="en-US" sz="4000" kern="0" dirty="0">
                <a:latin typeface="Dosis" pitchFamily="2" charset="77"/>
              </a:rPr>
              <a:t>“-p compute1” or “--partition=compute1” to select the partition compute1​​</a:t>
            </a:r>
          </a:p>
          <a:p>
            <a:endParaRPr lang="en-US" sz="4000" kern="0" dirty="0">
              <a:latin typeface="Dosis" pitchFamily="2" charset="77"/>
            </a:endParaRPr>
          </a:p>
          <a:p>
            <a:r>
              <a:rPr lang="en-US" sz="4000" kern="0" dirty="0">
                <a:latin typeface="Dosis" pitchFamily="2" charset="77"/>
              </a:rPr>
              <a:t>“-n 1” or “--</a:t>
            </a:r>
            <a:r>
              <a:rPr lang="en-US" sz="4000" kern="0" dirty="0" err="1">
                <a:latin typeface="Dosis" pitchFamily="2" charset="77"/>
              </a:rPr>
              <a:t>ntasks</a:t>
            </a:r>
            <a:r>
              <a:rPr lang="en-US" sz="4000" kern="0" dirty="0">
                <a:latin typeface="Dosis" pitchFamily="2" charset="77"/>
              </a:rPr>
              <a:t>=1” to specify one task, which is typical for interactive sessions.​​</a:t>
            </a:r>
          </a:p>
          <a:p>
            <a:endParaRPr lang="en-US" sz="4000" kern="0" dirty="0">
              <a:latin typeface="Dosis" pitchFamily="2" charset="77"/>
            </a:endParaRPr>
          </a:p>
          <a:p>
            <a:r>
              <a:rPr lang="en-US" sz="4000" kern="0" dirty="0">
                <a:latin typeface="Dosis" pitchFamily="2" charset="77"/>
              </a:rPr>
              <a:t>“-t 00:05:00” or “--time=00:05:00” to specify the duration of the interactive session (up to 72 hours for compute1) ​​</a:t>
            </a:r>
          </a:p>
          <a:p>
            <a:endParaRPr lang="en-US" sz="4000" kern="0" dirty="0">
              <a:latin typeface="Dosis" pitchFamily="2" charset="77"/>
            </a:endParaRPr>
          </a:p>
          <a:p>
            <a:r>
              <a:rPr lang="en-US" sz="4000" kern="0" dirty="0">
                <a:latin typeface="Dosis" pitchFamily="2" charset="77"/>
              </a:rPr>
              <a:t>“-c 40” or  “--</a:t>
            </a:r>
            <a:r>
              <a:rPr lang="en-US" sz="4000" kern="0" dirty="0" err="1">
                <a:latin typeface="Dosis" pitchFamily="2" charset="77"/>
              </a:rPr>
              <a:t>cpus</a:t>
            </a:r>
            <a:r>
              <a:rPr lang="en-US" sz="4000" kern="0" dirty="0">
                <a:latin typeface="Dosis" pitchFamily="2" charset="77"/>
              </a:rPr>
              <a:t>-per-task=40”​ to request one CPU core (up to 80 for computer1)​​</a:t>
            </a:r>
          </a:p>
          <a:p>
            <a:r>
              <a:rPr lang="en-US" sz="4000" kern="0" dirty="0">
                <a:latin typeface="Dosis" pitchFamily="2" charset="77"/>
              </a:rPr>
              <a:t>​​</a:t>
            </a:r>
          </a:p>
          <a:p>
            <a:r>
              <a:rPr lang="en-US" sz="4000" b="1" kern="0" dirty="0">
                <a:latin typeface="Dosis" pitchFamily="2" charset="77"/>
              </a:rPr>
              <a:t>Do not run intensive programs on login nodes!!!​​</a:t>
            </a:r>
          </a:p>
          <a:p>
            <a:r>
              <a:rPr lang="en-US" sz="4000" b="1" kern="0" dirty="0">
                <a:latin typeface="Dosis" pitchFamily="2" charset="77"/>
              </a:rPr>
              <a:t>Stay on the login node if you want to compile your code or submit batch jobs.​</a:t>
            </a:r>
          </a:p>
        </p:txBody>
      </p:sp>
    </p:spTree>
    <p:extLst>
      <p:ext uri="{BB962C8B-B14F-4D97-AF65-F5344CB8AC3E}">
        <p14:creationId xmlns:p14="http://schemas.microsoft.com/office/powerpoint/2010/main" val="3023107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7652B195C48540B0438EBEB65B9169" ma:contentTypeVersion="37" ma:contentTypeDescription="Create a new document." ma:contentTypeScope="" ma:versionID="4eec75872b604b8c87b5dd61de756019">
  <xsd:schema xmlns:xsd="http://www.w3.org/2001/XMLSchema" xmlns:xs="http://www.w3.org/2001/XMLSchema" xmlns:p="http://schemas.microsoft.com/office/2006/metadata/properties" xmlns:ns2="079213a4-c2bc-400e-a1be-425c42975ab7" xmlns:ns3="004c608f-f2c4-4de0-a81f-bfb8ad71a664" targetNamespace="http://schemas.microsoft.com/office/2006/metadata/properties" ma:root="true" ma:fieldsID="1a702e59336ed1cd1de372435b34b366" ns2:_="" ns3:_="">
    <xsd:import namespace="079213a4-c2bc-400e-a1be-425c42975ab7"/>
    <xsd:import namespace="004c608f-f2c4-4de0-a81f-bfb8ad71a66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9213a4-c2bc-400e-a1be-425c42975ab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d1fbc386-f6af-42a2-bfdd-cb93b7da7613}" ma:internalName="TaxCatchAll" ma:showField="CatchAllData" ma:web="079213a4-c2bc-400e-a1be-425c42975a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4c608f-f2c4-4de0-a81f-bfb8ad71a6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e2460c1-68ac-49f9-8926-f1c18bc8cf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4c608f-f2c4-4de0-a81f-bfb8ad71a664">
      <Terms xmlns="http://schemas.microsoft.com/office/infopath/2007/PartnerControls"/>
    </lcf76f155ced4ddcb4097134ff3c332f>
    <TaxCatchAll xmlns="079213a4-c2bc-400e-a1be-425c42975ab7" xsi:nil="true"/>
    <_dlc_DocId xmlns="079213a4-c2bc-400e-a1be-425c42975ab7">DJVK34U2C2ZP-920658889-6706</_dlc_DocId>
    <_dlc_DocIdUrl xmlns="079213a4-c2bc-400e-a1be-425c42975ab7">
      <Url>https://utsacloud.sharepoint.com/sites/oit/ResearchComputing/_layouts/15/DocIdRedir.aspx?ID=DJVK34U2C2ZP-920658889-6706</Url>
      <Description>DJVK34U2C2ZP-920658889-6706</Description>
    </_dlc_DocIdUrl>
    <SharedWithUsers xmlns="079213a4-c2bc-400e-a1be-425c42975ab7">
      <UserInfo>
        <DisplayName>Trevor Nash</DisplayName>
        <AccountId>6630</AccountId>
        <AccountType/>
      </UserInfo>
      <UserInfo>
        <DisplayName>Nassos Galiopoulos</DisplayName>
        <AccountId>7733</AccountId>
        <AccountType/>
      </UserInfo>
    </SharedWithUser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169B4C-C76F-4BDA-B534-DCC747B89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9213a4-c2bc-400e-a1be-425c42975ab7"/>
    <ds:schemaRef ds:uri="004c608f-f2c4-4de0-a81f-bfb8ad71a6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D9146C-4ABF-44E1-8CDD-2EE62115064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B249281-A048-4BC1-AE1A-EA3C68A2DF6A}">
  <ds:schemaRefs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004c608f-f2c4-4de0-a81f-bfb8ad71a664"/>
    <ds:schemaRef ds:uri="079213a4-c2bc-400e-a1be-425c42975ab7"/>
  </ds:schemaRefs>
</ds:datastoreItem>
</file>

<file path=customXml/itemProps4.xml><?xml version="1.0" encoding="utf-8"?>
<ds:datastoreItem xmlns:ds="http://schemas.openxmlformats.org/officeDocument/2006/customXml" ds:itemID="{39D6DE1E-FF96-4589-857A-36B8433DDB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1292</Words>
  <Application>Microsoft Macintosh PowerPoint</Application>
  <PresentationFormat>Custom</PresentationFormat>
  <Paragraphs>199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Dosis</vt:lpstr>
      <vt:lpstr>Dosis SemiBold</vt:lpstr>
      <vt:lpstr>Menlo</vt:lpstr>
      <vt:lpstr>Office Theme</vt:lpstr>
      <vt:lpstr>PowerPoint Presentation</vt:lpstr>
      <vt:lpstr>Today's Coverage: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Batch Job – Job Script</vt:lpstr>
      <vt:lpstr>Batch Job – Submit a Batch Job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Zhiwei Wang</cp:lastModifiedBy>
  <cp:revision>73</cp:revision>
  <dcterms:created xsi:type="dcterms:W3CDTF">2021-05-13T18:48:07Z</dcterms:created>
  <dcterms:modified xsi:type="dcterms:W3CDTF">2026-02-11T21:38:23Z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0x010100FD7652B195C48540B0438EBEB65B9169</vt:lpwstr>
  </property>
  <property fmtid="{D5CDD505-2E9C-101B-9397-08002B2CF9AE}" pid="3" name="_dlc_DocIdItemGuid">
    <vt:lpwstr>242e3c4e-9137-4afe-8743-dc7b87245c74</vt:lpwstr>
  </property>
  <property fmtid="{D5CDD505-2E9C-101B-9397-08002B2CF9AE}" pid="4" name="MediaServiceImageTags">
    <vt:lpwstr/>
  </property>
</Properties>
</file>